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84" r:id="rId3"/>
    <p:sldMasterId id="2147483686" r:id="rId4"/>
  </p:sldMasterIdLst>
  <p:notesMasterIdLst>
    <p:notesMasterId r:id="rId16"/>
  </p:notesMasterIdLst>
  <p:handoutMasterIdLst>
    <p:handoutMasterId r:id="rId17"/>
  </p:handoutMasterIdLst>
  <p:sldIdLst>
    <p:sldId id="256" r:id="rId5"/>
    <p:sldId id="370" r:id="rId6"/>
    <p:sldId id="315" r:id="rId7"/>
    <p:sldId id="395" r:id="rId8"/>
    <p:sldId id="352" r:id="rId9"/>
    <p:sldId id="396" r:id="rId10"/>
    <p:sldId id="346" r:id="rId11"/>
    <p:sldId id="338" r:id="rId12"/>
    <p:sldId id="392" r:id="rId13"/>
    <p:sldId id="314" r:id="rId14"/>
    <p:sldId id="334"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2">
          <p15:clr>
            <a:srgbClr val="A4A3A4"/>
          </p15:clr>
        </p15:guide>
        <p15:guide id="2" orient="horz" pos="1019">
          <p15:clr>
            <a:srgbClr val="A4A3A4"/>
          </p15:clr>
        </p15:guide>
        <p15:guide id="3" orient="horz" pos="619">
          <p15:clr>
            <a:srgbClr val="A4A3A4"/>
          </p15:clr>
        </p15:guide>
        <p15:guide id="4" orient="horz" pos="1477">
          <p15:clr>
            <a:srgbClr val="A4A3A4"/>
          </p15:clr>
        </p15:guide>
        <p15:guide id="5" orient="horz" pos="1254">
          <p15:clr>
            <a:srgbClr val="A4A3A4"/>
          </p15:clr>
        </p15:guide>
        <p15:guide id="6" pos="4797">
          <p15:clr>
            <a:srgbClr val="A4A3A4"/>
          </p15:clr>
        </p15:guide>
        <p15:guide id="7" pos="2829">
          <p15:clr>
            <a:srgbClr val="A4A3A4"/>
          </p15:clr>
        </p15:guide>
        <p15:guide id="8" pos="37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Mason" initials="" lastIdx="1" clrIdx="0"/>
  <p:cmAuthor id="1" name="Creative-3"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600"/>
    <a:srgbClr val="B10F5B"/>
    <a:srgbClr val="0072CE"/>
    <a:srgbClr val="D21F8D"/>
    <a:srgbClr val="FFA300"/>
    <a:srgbClr val="FFD62E"/>
    <a:srgbClr val="F06B3D"/>
    <a:srgbClr val="A598BA"/>
    <a:srgbClr val="F8B59F"/>
    <a:srgbClr val="287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9" autoAdjust="0"/>
    <p:restoredTop sz="93741" autoAdjust="0"/>
  </p:normalViewPr>
  <p:slideViewPr>
    <p:cSldViewPr snapToGrid="0" snapToObjects="1" showGuides="1">
      <p:cViewPr varScale="1">
        <p:scale>
          <a:sx n="92" d="100"/>
          <a:sy n="92" d="100"/>
        </p:scale>
        <p:origin x="60" y="168"/>
      </p:cViewPr>
      <p:guideLst>
        <p:guide orient="horz" pos="3092"/>
        <p:guide orient="horz" pos="1019"/>
        <p:guide orient="horz" pos="619"/>
        <p:guide orient="horz" pos="1477"/>
        <p:guide orient="horz" pos="1254"/>
        <p:guide pos="4797"/>
        <p:guide pos="2829"/>
        <p:guide pos="3741"/>
      </p:guideLst>
    </p:cSldViewPr>
  </p:slideViewPr>
  <p:outlineViewPr>
    <p:cViewPr>
      <p:scale>
        <a:sx n="33" d="100"/>
        <a:sy n="33" d="100"/>
      </p:scale>
      <p:origin x="0" y="-800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0" d="100"/>
          <a:sy n="70" d="100"/>
        </p:scale>
        <p:origin x="3048" y="-19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573168-55E2-3F4F-B740-0897C3055A11}"/>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C15EA3-4952-7146-980A-0B284DF3BFC2}"/>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1BC23CA3-7E33-A94B-9370-9E024655A347}" type="datetimeFigureOut">
              <a:rPr lang="en-US" smtClean="0"/>
              <a:t>8/22/2023</a:t>
            </a:fld>
            <a:endParaRPr lang="en-US" dirty="0"/>
          </a:p>
        </p:txBody>
      </p:sp>
      <p:sp>
        <p:nvSpPr>
          <p:cNvPr id="4" name="Footer Placeholder 3">
            <a:extLst>
              <a:ext uri="{FF2B5EF4-FFF2-40B4-BE49-F238E27FC236}">
                <a16:creationId xmlns:a16="http://schemas.microsoft.com/office/drawing/2014/main" id="{C5865EFC-69B2-4F4A-AFDA-AED91DE1EE9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41576-8885-3C44-98EA-E7E51D514BF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53C0E14-E84A-534E-8EBB-FD458F238428}" type="slidenum">
              <a:rPr lang="en-US" smtClean="0"/>
              <a:t>‹#›</a:t>
            </a:fld>
            <a:endParaRPr lang="en-US" dirty="0"/>
          </a:p>
        </p:txBody>
      </p:sp>
    </p:spTree>
    <p:extLst>
      <p:ext uri="{BB962C8B-B14F-4D97-AF65-F5344CB8AC3E}">
        <p14:creationId xmlns:p14="http://schemas.microsoft.com/office/powerpoint/2010/main" val="149284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9EC2A07-5D20-5041-998D-86DE7AAAF8CC}" type="datetimeFigureOut">
              <a:rPr lang="en-US" smtClean="0"/>
              <a:t>8/22/2023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B2E2FE-29F0-414F-9F14-193F6F92DAF9}" type="slidenum">
              <a:rPr lang="en-US" smtClean="0"/>
              <a:t>‹#›</a:t>
            </a:fld>
            <a:endParaRPr lang="en-US" dirty="0"/>
          </a:p>
        </p:txBody>
      </p:sp>
    </p:spTree>
    <p:extLst>
      <p:ext uri="{BB962C8B-B14F-4D97-AF65-F5344CB8AC3E}">
        <p14:creationId xmlns:p14="http://schemas.microsoft.com/office/powerpoint/2010/main" val="427112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2E2FE-29F0-414F-9F14-193F6F92DAF9}" type="slidenum">
              <a:rPr lang="en-US" smtClean="0"/>
              <a:t>1</a:t>
            </a:fld>
            <a:endParaRPr lang="en-US" dirty="0"/>
          </a:p>
        </p:txBody>
      </p:sp>
    </p:spTree>
    <p:extLst>
      <p:ext uri="{BB962C8B-B14F-4D97-AF65-F5344CB8AC3E}">
        <p14:creationId xmlns:p14="http://schemas.microsoft.com/office/powerpoint/2010/main" val="50422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2E2FE-29F0-414F-9F14-193F6F92DAF9}" type="slidenum">
              <a:rPr lang="en-US" smtClean="0"/>
              <a:t>2</a:t>
            </a:fld>
            <a:endParaRPr lang="en-US" dirty="0"/>
          </a:p>
        </p:txBody>
      </p:sp>
    </p:spTree>
    <p:extLst>
      <p:ext uri="{BB962C8B-B14F-4D97-AF65-F5344CB8AC3E}">
        <p14:creationId xmlns:p14="http://schemas.microsoft.com/office/powerpoint/2010/main" val="212258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B2E2FE-29F0-414F-9F14-193F6F92DAF9}" type="slidenum">
              <a:rPr lang="en-US" smtClean="0"/>
              <a:t>3</a:t>
            </a:fld>
            <a:endParaRPr lang="en-US"/>
          </a:p>
        </p:txBody>
      </p:sp>
    </p:spTree>
    <p:extLst>
      <p:ext uri="{BB962C8B-B14F-4D97-AF65-F5344CB8AC3E}">
        <p14:creationId xmlns:p14="http://schemas.microsoft.com/office/powerpoint/2010/main" val="40010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2E2FE-29F0-414F-9F14-193F6F92DAF9}" type="slidenum">
              <a:rPr lang="en-US" smtClean="0"/>
              <a:t>4</a:t>
            </a:fld>
            <a:endParaRPr lang="en-US" dirty="0"/>
          </a:p>
        </p:txBody>
      </p:sp>
    </p:spTree>
    <p:extLst>
      <p:ext uri="{BB962C8B-B14F-4D97-AF65-F5344CB8AC3E}">
        <p14:creationId xmlns:p14="http://schemas.microsoft.com/office/powerpoint/2010/main" val="28597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2E2FE-29F0-414F-9F14-193F6F92DAF9}" type="slidenum">
              <a:rPr lang="en-US" smtClean="0"/>
              <a:t>5</a:t>
            </a:fld>
            <a:endParaRPr lang="en-US"/>
          </a:p>
        </p:txBody>
      </p:sp>
    </p:spTree>
    <p:extLst>
      <p:ext uri="{BB962C8B-B14F-4D97-AF65-F5344CB8AC3E}">
        <p14:creationId xmlns:p14="http://schemas.microsoft.com/office/powerpoint/2010/main" val="417855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2E2FE-29F0-414F-9F14-193F6F92DAF9}" type="slidenum">
              <a:rPr lang="en-US" smtClean="0"/>
              <a:t>6</a:t>
            </a:fld>
            <a:endParaRPr lang="en-US"/>
          </a:p>
        </p:txBody>
      </p:sp>
    </p:spTree>
    <p:extLst>
      <p:ext uri="{BB962C8B-B14F-4D97-AF65-F5344CB8AC3E}">
        <p14:creationId xmlns:p14="http://schemas.microsoft.com/office/powerpoint/2010/main" val="20971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2E2FE-29F0-414F-9F14-193F6F92DAF9}" type="slidenum">
              <a:rPr lang="en-US" smtClean="0"/>
              <a:t>8</a:t>
            </a:fld>
            <a:endParaRPr lang="en-US"/>
          </a:p>
        </p:txBody>
      </p:sp>
    </p:spTree>
    <p:extLst>
      <p:ext uri="{BB962C8B-B14F-4D97-AF65-F5344CB8AC3E}">
        <p14:creationId xmlns:p14="http://schemas.microsoft.com/office/powerpoint/2010/main" val="417855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panose="02000506030000020004" pitchFamily="2" charset="0"/>
              </a:rPr>
              <a:t>The ability to see clearly is key to optimal living and quality of life for all people and extends beyond health to every person’s ability to participate in and contribute to society. </a:t>
            </a:r>
          </a:p>
          <a:p>
            <a:endParaRPr lang="en-US" dirty="0"/>
          </a:p>
        </p:txBody>
      </p:sp>
      <p:sp>
        <p:nvSpPr>
          <p:cNvPr id="4" name="Slide Number Placeholder 3"/>
          <p:cNvSpPr>
            <a:spLocks noGrp="1"/>
          </p:cNvSpPr>
          <p:nvPr>
            <p:ph type="sldNum" sz="quarter" idx="5"/>
          </p:nvPr>
        </p:nvSpPr>
        <p:spPr/>
        <p:txBody>
          <a:bodyPr/>
          <a:lstStyle/>
          <a:p>
            <a:fld id="{A2B2E2FE-29F0-414F-9F14-193F6F92DAF9}" type="slidenum">
              <a:rPr lang="en-US" smtClean="0"/>
              <a:t>11</a:t>
            </a:fld>
            <a:endParaRPr lang="en-US"/>
          </a:p>
        </p:txBody>
      </p:sp>
    </p:spTree>
    <p:extLst>
      <p:ext uri="{BB962C8B-B14F-4D97-AF65-F5344CB8AC3E}">
        <p14:creationId xmlns:p14="http://schemas.microsoft.com/office/powerpoint/2010/main" val="64442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DCCF0-EA67-3B40-AD7C-46FC42C97964}"/>
              </a:ext>
            </a:extLst>
          </p:cNvPr>
          <p:cNvSpPr>
            <a:spLocks noGrp="1"/>
          </p:cNvSpPr>
          <p:nvPr>
            <p:ph type="title" hasCustomPrompt="1"/>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38CF1A-DEB3-9442-941B-81BDDEC1C298}"/>
              </a:ext>
            </a:extLst>
          </p:cNvPr>
          <p:cNvSpPr>
            <a:spLocks noGrp="1"/>
          </p:cNvSpPr>
          <p:nvPr>
            <p:ph type="body" sz="quarter" idx="10" hasCustomPrompt="1"/>
          </p:nvPr>
        </p:nvSpPr>
        <p:spPr>
          <a:xfrm>
            <a:off x="-1" y="1854934"/>
            <a:ext cx="5198533" cy="473075"/>
          </a:xfrm>
          <a:prstGeom prst="rect">
            <a:avLst/>
          </a:prstGeom>
        </p:spPr>
        <p:txBody>
          <a:bodyPr anchor="b"/>
          <a:lstStyle>
            <a:lvl1pPr marL="0" indent="0">
              <a:buNone/>
              <a:defRPr sz="1800"/>
            </a:lvl1pPr>
          </a:lstStyle>
          <a:p>
            <a:pPr algn="ctr"/>
            <a:r>
              <a:rPr lang="en-US" dirty="0">
                <a:solidFill>
                  <a:schemeClr val="bg1"/>
                </a:solidFill>
                <a:latin typeface="Proxima Nova Light" panose="02000506030000020004" pitchFamily="2" charset="0"/>
                <a:ea typeface="Times New Roman" panose="02020603050405020304" pitchFamily="18" charset="0"/>
              </a:rPr>
              <a:t>Vision Benefits of America</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23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287378"/>
            <a:ext cx="7024688" cy="33028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b="0" i="0" u="none" strike="noStrike" baseline="0" smtClean="0">
                <a:solidFill>
                  <a:srgbClr val="C4D600"/>
                </a:solidFill>
                <a:latin typeface="Proxima Nova Semibold"/>
                <a:cs typeface="Proxima Nova Semibold"/>
              </a:defRPr>
            </a:lvl1pPr>
          </a:lstStyle>
          <a:p>
            <a:pPr lvl="0"/>
            <a:endParaRPr lang="en-US" dirty="0"/>
          </a:p>
        </p:txBody>
      </p:sp>
      <p:sp>
        <p:nvSpPr>
          <p:cNvPr id="6" name="Text Placeholder 14"/>
          <p:cNvSpPr>
            <a:spLocks noGrp="1"/>
          </p:cNvSpPr>
          <p:nvPr>
            <p:ph type="body" sz="quarter" idx="13"/>
          </p:nvPr>
        </p:nvSpPr>
        <p:spPr>
          <a:xfrm>
            <a:off x="5578926" y="1959759"/>
            <a:ext cx="2893559" cy="178672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000" b="0" i="0" u="none" strike="noStrike" baseline="0" smtClean="0">
                <a:solidFill>
                  <a:srgbClr val="0072CE"/>
                </a:solidFill>
                <a:latin typeface="Proxima Nova Regular"/>
                <a:cs typeface="Proxima Nova Regular"/>
              </a:defRPr>
            </a:lvl1pPr>
          </a:lstStyle>
          <a:p>
            <a:pPr lvl="0"/>
            <a:endParaRPr lang="en-US" dirty="0"/>
          </a:p>
        </p:txBody>
      </p:sp>
    </p:spTree>
    <p:extLst>
      <p:ext uri="{BB962C8B-B14F-4D97-AF65-F5344CB8AC3E}">
        <p14:creationId xmlns:p14="http://schemas.microsoft.com/office/powerpoint/2010/main" val="334900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287378"/>
            <a:ext cx="7024688" cy="33028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b="0" i="0" u="none" strike="noStrike" baseline="0" smtClean="0">
                <a:solidFill>
                  <a:srgbClr val="C4D600"/>
                </a:solidFill>
                <a:latin typeface="Proxima Nova Semibold"/>
                <a:cs typeface="Proxima Nova Semibold"/>
              </a:defRPr>
            </a:lvl1pPr>
          </a:lstStyle>
          <a:p>
            <a:pPr lvl="0"/>
            <a:endParaRPr lang="en-US" dirty="0"/>
          </a:p>
        </p:txBody>
      </p:sp>
    </p:spTree>
    <p:extLst>
      <p:ext uri="{BB962C8B-B14F-4D97-AF65-F5344CB8AC3E}">
        <p14:creationId xmlns:p14="http://schemas.microsoft.com/office/powerpoint/2010/main" val="322704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287378"/>
            <a:ext cx="7024688" cy="33028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b="0" i="0" u="none" strike="noStrike" baseline="0" smtClean="0">
                <a:solidFill>
                  <a:srgbClr val="C4D600"/>
                </a:solidFill>
                <a:latin typeface="Proxima Nova Semibold"/>
                <a:cs typeface="Proxima Nova Semibold"/>
              </a:defRPr>
            </a:lvl1pPr>
          </a:lstStyle>
          <a:p>
            <a:pPr lvl="0"/>
            <a:endParaRPr lang="en-US" dirty="0"/>
          </a:p>
        </p:txBody>
      </p:sp>
      <p:sp>
        <p:nvSpPr>
          <p:cNvPr id="6" name="Text Placeholder 14"/>
          <p:cNvSpPr>
            <a:spLocks noGrp="1"/>
          </p:cNvSpPr>
          <p:nvPr>
            <p:ph type="body" sz="quarter" idx="13"/>
          </p:nvPr>
        </p:nvSpPr>
        <p:spPr>
          <a:xfrm>
            <a:off x="5578926" y="1642275"/>
            <a:ext cx="2893559" cy="47693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2000" b="0" i="0" u="none" strike="noStrike" baseline="0" smtClean="0">
                <a:solidFill>
                  <a:srgbClr val="0072CE"/>
                </a:solidFill>
                <a:latin typeface="Proxima Nova Regular"/>
                <a:cs typeface="Proxima Nova Regular"/>
              </a:defRPr>
            </a:lvl1pPr>
          </a:lstStyle>
          <a:p>
            <a:pPr lvl="0"/>
            <a:endParaRPr lang="en-US" dirty="0"/>
          </a:p>
        </p:txBody>
      </p:sp>
      <p:sp>
        <p:nvSpPr>
          <p:cNvPr id="7" name="Text Placeholder 14"/>
          <p:cNvSpPr>
            <a:spLocks noGrp="1"/>
          </p:cNvSpPr>
          <p:nvPr>
            <p:ph type="body" sz="quarter" idx="14"/>
          </p:nvPr>
        </p:nvSpPr>
        <p:spPr>
          <a:xfrm>
            <a:off x="5578926" y="2052198"/>
            <a:ext cx="2893559" cy="117723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b="0" i="0" u="none" strike="noStrike" baseline="0" smtClean="0">
                <a:solidFill>
                  <a:schemeClr val="tx1"/>
                </a:solidFill>
                <a:latin typeface="Proxima Nova Regular"/>
                <a:cs typeface="Proxima Nova Regular"/>
              </a:defRPr>
            </a:lvl1pPr>
          </a:lstStyle>
          <a:p>
            <a:pPr lvl="0"/>
            <a:endParaRPr lang="en-US" dirty="0"/>
          </a:p>
        </p:txBody>
      </p:sp>
    </p:spTree>
    <p:extLst>
      <p:ext uri="{BB962C8B-B14F-4D97-AF65-F5344CB8AC3E}">
        <p14:creationId xmlns:p14="http://schemas.microsoft.com/office/powerpoint/2010/main" val="314997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EAD9-840B-5240-9F37-6DFC38E5CEB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06337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582F5-AE2E-E94E-A11F-B25893C4293E}"/>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93A531EE-6065-BF4E-ADB1-DDACEAB3E958}"/>
              </a:ext>
            </a:extLst>
          </p:cNvPr>
          <p:cNvSpPr>
            <a:spLocks noGrp="1"/>
          </p:cNvSpPr>
          <p:nvPr>
            <p:ph sz="quarter" idx="10" hasCustomPrompt="1"/>
          </p:nvPr>
        </p:nvSpPr>
        <p:spPr>
          <a:xfrm>
            <a:off x="1066800" y="1619250"/>
            <a:ext cx="6831013" cy="2795588"/>
          </a:xfrm>
        </p:spPr>
        <p:txBody>
          <a:bodyPr/>
          <a:lstStyle>
            <a:lvl2pPr marL="230188" indent="-230188">
              <a:tabLst/>
              <a:defRPr/>
            </a:lvl2pPr>
          </a:lstStyle>
          <a:p>
            <a:pPr lvl="1"/>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049961399"/>
      </p:ext>
    </p:extLst>
  </p:cSld>
  <p:clrMapOvr>
    <a:masterClrMapping/>
  </p:clrMapOvr>
  <p:extLst>
    <p:ext uri="{DCECCB84-F9BA-43D5-87BE-67443E8EF086}">
      <p15:sldGuideLst xmlns:p15="http://schemas.microsoft.com/office/powerpoint/2012/main">
        <p15:guide id="1" orient="horz" pos="972">
          <p15:clr>
            <a:srgbClr val="FBAE40"/>
          </p15:clr>
        </p15:guide>
        <p15:guide id="2" pos="6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7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1"/>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5" name="Text Placeholder 14"/>
          <p:cNvSpPr>
            <a:spLocks noGrp="1"/>
          </p:cNvSpPr>
          <p:nvPr>
            <p:ph type="body" sz="quarter" idx="12"/>
          </p:nvPr>
        </p:nvSpPr>
        <p:spPr>
          <a:xfrm>
            <a:off x="1066800" y="1550435"/>
            <a:ext cx="7024688" cy="76562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700" b="0" i="0" u="none" strike="noStrike" baseline="0" smtClean="0">
                <a:solidFill>
                  <a:srgbClr val="C4D600"/>
                </a:solidFill>
                <a:latin typeface="Proxima Nova Semibold"/>
                <a:cs typeface="Proxima Nova Semibold"/>
              </a:defRPr>
            </a:lvl1pPr>
          </a:lstStyle>
          <a:p>
            <a:pPr lvl="0"/>
            <a:endParaRPr lang="en-US" dirty="0"/>
          </a:p>
        </p:txBody>
      </p:sp>
      <p:sp>
        <p:nvSpPr>
          <p:cNvPr id="7" name="Content Placeholder 6">
            <a:extLst>
              <a:ext uri="{FF2B5EF4-FFF2-40B4-BE49-F238E27FC236}">
                <a16:creationId xmlns:a16="http://schemas.microsoft.com/office/drawing/2014/main" id="{C2AEEA37-3EC4-7B44-8C66-02413BA5C0A7}"/>
              </a:ext>
            </a:extLst>
          </p:cNvPr>
          <p:cNvSpPr>
            <a:spLocks noGrp="1"/>
          </p:cNvSpPr>
          <p:nvPr>
            <p:ph sz="quarter" idx="13"/>
          </p:nvPr>
        </p:nvSpPr>
        <p:spPr>
          <a:xfrm>
            <a:off x="1066800" y="2316163"/>
            <a:ext cx="7024688" cy="2098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15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9C22-98D1-0447-A6CE-8A5C0C03149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8379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582F5-AE2E-E94E-A11F-B25893C4293E}"/>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93A531EE-6065-BF4E-ADB1-DDACEAB3E958}"/>
              </a:ext>
            </a:extLst>
          </p:cNvPr>
          <p:cNvSpPr>
            <a:spLocks noGrp="1"/>
          </p:cNvSpPr>
          <p:nvPr>
            <p:ph sz="quarter" idx="10"/>
          </p:nvPr>
        </p:nvSpPr>
        <p:spPr>
          <a:xfrm>
            <a:off x="1066800" y="1619250"/>
            <a:ext cx="6831013" cy="2795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774676"/>
      </p:ext>
    </p:extLst>
  </p:cSld>
  <p:clrMapOvr>
    <a:masterClrMapping/>
  </p:clrMapOvr>
  <p:extLst>
    <p:ext uri="{DCECCB84-F9BA-43D5-87BE-67443E8EF086}">
      <p15:sldGuideLst xmlns:p15="http://schemas.microsoft.com/office/powerpoint/2012/main">
        <p15:guide id="1" orient="horz" pos="972" userDrawn="1">
          <p15:clr>
            <a:srgbClr val="FBAE40"/>
          </p15:clr>
        </p15:guide>
        <p15:guide id="2" pos="6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1"/>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5" name="Text Placeholder 14"/>
          <p:cNvSpPr>
            <a:spLocks noGrp="1"/>
          </p:cNvSpPr>
          <p:nvPr>
            <p:ph type="body" sz="quarter" idx="12"/>
          </p:nvPr>
        </p:nvSpPr>
        <p:spPr>
          <a:xfrm>
            <a:off x="1066800" y="1550435"/>
            <a:ext cx="7024688" cy="76562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700" b="0" i="0" u="none" strike="noStrike" baseline="0" smtClean="0">
                <a:solidFill>
                  <a:srgbClr val="C4D600"/>
                </a:solidFill>
                <a:latin typeface="Proxima Nova Semibold"/>
                <a:cs typeface="Proxima Nova Semibold"/>
              </a:defRPr>
            </a:lvl1pPr>
          </a:lstStyle>
          <a:p>
            <a:pPr lvl="0"/>
            <a:endParaRPr lang="en-US" dirty="0"/>
          </a:p>
        </p:txBody>
      </p:sp>
      <p:sp>
        <p:nvSpPr>
          <p:cNvPr id="7" name="Content Placeholder 6">
            <a:extLst>
              <a:ext uri="{FF2B5EF4-FFF2-40B4-BE49-F238E27FC236}">
                <a16:creationId xmlns:a16="http://schemas.microsoft.com/office/drawing/2014/main" id="{C2AEEA37-3EC4-7B44-8C66-02413BA5C0A7}"/>
              </a:ext>
            </a:extLst>
          </p:cNvPr>
          <p:cNvSpPr>
            <a:spLocks noGrp="1"/>
          </p:cNvSpPr>
          <p:nvPr>
            <p:ph sz="quarter" idx="13"/>
          </p:nvPr>
        </p:nvSpPr>
        <p:spPr>
          <a:xfrm>
            <a:off x="1066800" y="2316163"/>
            <a:ext cx="7024688" cy="2098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59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3" name="Content Placeholder 2">
            <a:extLst>
              <a:ext uri="{FF2B5EF4-FFF2-40B4-BE49-F238E27FC236}">
                <a16:creationId xmlns:a16="http://schemas.microsoft.com/office/drawing/2014/main" id="{234BC794-1965-A04B-87D4-62C938FBF467}"/>
              </a:ext>
            </a:extLst>
          </p:cNvPr>
          <p:cNvSpPr>
            <a:spLocks noGrp="1"/>
          </p:cNvSpPr>
          <p:nvPr>
            <p:ph sz="quarter" idx="12"/>
          </p:nvPr>
        </p:nvSpPr>
        <p:spPr>
          <a:xfrm>
            <a:off x="1066800" y="1619250"/>
            <a:ext cx="7024688" cy="2795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28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550437"/>
            <a:ext cx="7024688" cy="8045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700" b="0" i="0" u="none" strike="noStrike" baseline="0" smtClean="0">
                <a:solidFill>
                  <a:srgbClr val="C4D600"/>
                </a:solidFill>
                <a:latin typeface="Proxima Nova Semibold"/>
                <a:cs typeface="Proxima Nova Semibold"/>
              </a:defRPr>
            </a:lvl1pPr>
          </a:lstStyle>
          <a:p>
            <a:pPr lvl="0"/>
            <a:endParaRPr lang="en-US" dirty="0"/>
          </a:p>
        </p:txBody>
      </p:sp>
      <p:sp>
        <p:nvSpPr>
          <p:cNvPr id="3" name="Content Placeholder 2">
            <a:extLst>
              <a:ext uri="{FF2B5EF4-FFF2-40B4-BE49-F238E27FC236}">
                <a16:creationId xmlns:a16="http://schemas.microsoft.com/office/drawing/2014/main" id="{E5CCBF22-A58E-DA40-A6B4-793F88902493}"/>
              </a:ext>
            </a:extLst>
          </p:cNvPr>
          <p:cNvSpPr>
            <a:spLocks noGrp="1"/>
          </p:cNvSpPr>
          <p:nvPr>
            <p:ph sz="quarter" idx="13"/>
          </p:nvPr>
        </p:nvSpPr>
        <p:spPr>
          <a:xfrm>
            <a:off x="1066800" y="2354263"/>
            <a:ext cx="7024688" cy="2060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80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550438"/>
            <a:ext cx="7024688" cy="48702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700" b="0" i="0" u="none" strike="noStrike" baseline="0" smtClean="0">
                <a:solidFill>
                  <a:srgbClr val="C4D600"/>
                </a:solidFill>
                <a:latin typeface="Proxima Nova Semibold"/>
                <a:cs typeface="Proxima Nova Semibold"/>
              </a:defRPr>
            </a:lvl1pPr>
          </a:lstStyle>
          <a:p>
            <a:pPr lvl="0"/>
            <a:endParaRPr lang="en-US" dirty="0"/>
          </a:p>
        </p:txBody>
      </p:sp>
      <p:sp>
        <p:nvSpPr>
          <p:cNvPr id="3" name="Content Placeholder 2">
            <a:extLst>
              <a:ext uri="{FF2B5EF4-FFF2-40B4-BE49-F238E27FC236}">
                <a16:creationId xmlns:a16="http://schemas.microsoft.com/office/drawing/2014/main" id="{6C1B3254-0946-9348-9207-1806385A6D68}"/>
              </a:ext>
            </a:extLst>
          </p:cNvPr>
          <p:cNvSpPr>
            <a:spLocks noGrp="1"/>
          </p:cNvSpPr>
          <p:nvPr>
            <p:ph sz="quarter" idx="13"/>
          </p:nvPr>
        </p:nvSpPr>
        <p:spPr>
          <a:xfrm>
            <a:off x="1066800" y="2036763"/>
            <a:ext cx="7024688" cy="237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11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550437"/>
            <a:ext cx="7024688" cy="8045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700" b="0" i="0" u="none" strike="noStrike" baseline="0" smtClean="0">
                <a:solidFill>
                  <a:srgbClr val="C4D600"/>
                </a:solidFill>
                <a:latin typeface="Proxima Nova Semibold"/>
                <a:cs typeface="Proxima Nova Semibold"/>
              </a:defRPr>
            </a:lvl1pPr>
          </a:lstStyle>
          <a:p>
            <a:pPr lvl="0"/>
            <a:endParaRPr lang="en-US" dirty="0"/>
          </a:p>
        </p:txBody>
      </p:sp>
    </p:spTree>
    <p:extLst>
      <p:ext uri="{BB962C8B-B14F-4D97-AF65-F5344CB8AC3E}">
        <p14:creationId xmlns:p14="http://schemas.microsoft.com/office/powerpoint/2010/main" val="338851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287378"/>
            <a:ext cx="7024688" cy="33028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b="0" i="0" u="none" strike="noStrike" baseline="0" smtClean="0">
                <a:solidFill>
                  <a:srgbClr val="C4D600"/>
                </a:solidFill>
                <a:latin typeface="Proxima Nova Semibold"/>
                <a:cs typeface="Proxima Nova Semibold"/>
              </a:defRPr>
            </a:lvl1pPr>
          </a:lstStyle>
          <a:p>
            <a:pPr lvl="0"/>
            <a:endParaRPr lang="en-US" dirty="0"/>
          </a:p>
        </p:txBody>
      </p:sp>
      <p:sp>
        <p:nvSpPr>
          <p:cNvPr id="6" name="Text Placeholder 14"/>
          <p:cNvSpPr>
            <a:spLocks noGrp="1"/>
          </p:cNvSpPr>
          <p:nvPr>
            <p:ph type="body" sz="quarter" idx="13"/>
          </p:nvPr>
        </p:nvSpPr>
        <p:spPr>
          <a:xfrm>
            <a:off x="5578926" y="1642275"/>
            <a:ext cx="2893559" cy="47693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2000" b="0" i="0" u="none" strike="noStrike" baseline="0" smtClean="0">
                <a:solidFill>
                  <a:srgbClr val="0072CE"/>
                </a:solidFill>
                <a:latin typeface="Proxima Nova Regular"/>
                <a:cs typeface="Proxima Nova Regular"/>
              </a:defRPr>
            </a:lvl1pPr>
          </a:lstStyle>
          <a:p>
            <a:pPr lvl="0"/>
            <a:endParaRPr lang="en-US" dirty="0"/>
          </a:p>
        </p:txBody>
      </p:sp>
      <p:sp>
        <p:nvSpPr>
          <p:cNvPr id="7" name="Text Placeholder 14"/>
          <p:cNvSpPr>
            <a:spLocks noGrp="1"/>
          </p:cNvSpPr>
          <p:nvPr>
            <p:ph type="body" sz="quarter" idx="14"/>
          </p:nvPr>
        </p:nvSpPr>
        <p:spPr>
          <a:xfrm>
            <a:off x="5578926" y="2052198"/>
            <a:ext cx="2893559" cy="1177233"/>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1500" b="0" i="0" u="none" strike="noStrike" baseline="0" smtClean="0">
                <a:solidFill>
                  <a:schemeClr val="tx1"/>
                </a:solidFill>
                <a:latin typeface="Proxima Nova Regular"/>
                <a:cs typeface="Proxima Nova Regular"/>
              </a:defRPr>
            </a:lvl1pPr>
          </a:lstStyle>
          <a:p>
            <a:pPr lvl="0"/>
            <a:endParaRPr lang="en-US" dirty="0"/>
          </a:p>
        </p:txBody>
      </p:sp>
    </p:spTree>
    <p:extLst>
      <p:ext uri="{BB962C8B-B14F-4D97-AF65-F5344CB8AC3E}">
        <p14:creationId xmlns:p14="http://schemas.microsoft.com/office/powerpoint/2010/main" val="26974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1066800" y="694083"/>
            <a:ext cx="7024688" cy="851012"/>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3600" b="0" i="0" u="none" strike="noStrike" baseline="0" smtClean="0">
                <a:solidFill>
                  <a:srgbClr val="0072CE"/>
                </a:solidFill>
                <a:latin typeface="Proxima Nova Regular"/>
                <a:cs typeface="Proxima Nova Regular"/>
              </a:defRPr>
            </a:lvl1pPr>
          </a:lstStyle>
          <a:p>
            <a:pPr lvl="0"/>
            <a:endParaRPr lang="en-US" dirty="0"/>
          </a:p>
        </p:txBody>
      </p:sp>
      <p:sp>
        <p:nvSpPr>
          <p:cNvPr id="8" name="Text Placeholder 14"/>
          <p:cNvSpPr>
            <a:spLocks noGrp="1"/>
          </p:cNvSpPr>
          <p:nvPr>
            <p:ph type="body" sz="quarter" idx="12"/>
          </p:nvPr>
        </p:nvSpPr>
        <p:spPr>
          <a:xfrm>
            <a:off x="1066800" y="1287378"/>
            <a:ext cx="7024688" cy="33028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b="0" i="0" u="none" strike="noStrike" baseline="0" smtClean="0">
                <a:solidFill>
                  <a:srgbClr val="C4D600"/>
                </a:solidFill>
                <a:latin typeface="Proxima Nova Semibold"/>
                <a:cs typeface="Proxima Nova Semibold"/>
              </a:defRPr>
            </a:lvl1pPr>
          </a:lstStyle>
          <a:p>
            <a:pPr lvl="0"/>
            <a:endParaRPr lang="en-US" dirty="0"/>
          </a:p>
        </p:txBody>
      </p:sp>
      <p:sp>
        <p:nvSpPr>
          <p:cNvPr id="6" name="Text Placeholder 14"/>
          <p:cNvSpPr>
            <a:spLocks noGrp="1"/>
          </p:cNvSpPr>
          <p:nvPr>
            <p:ph type="body" sz="quarter" idx="13"/>
          </p:nvPr>
        </p:nvSpPr>
        <p:spPr>
          <a:xfrm>
            <a:off x="5578926" y="1642275"/>
            <a:ext cx="2893559" cy="47693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2000" b="0" i="0" u="none" strike="noStrike" baseline="0" smtClean="0">
                <a:solidFill>
                  <a:srgbClr val="0072CE"/>
                </a:solidFill>
                <a:latin typeface="Proxima Nova Regular"/>
                <a:cs typeface="Proxima Nova Regular"/>
              </a:defRPr>
            </a:lvl1pPr>
          </a:lstStyle>
          <a:p>
            <a:pPr lvl="0"/>
            <a:endParaRPr lang="en-US" dirty="0"/>
          </a:p>
        </p:txBody>
      </p:sp>
      <p:sp>
        <p:nvSpPr>
          <p:cNvPr id="7" name="Text Placeholder 14"/>
          <p:cNvSpPr>
            <a:spLocks noGrp="1"/>
          </p:cNvSpPr>
          <p:nvPr>
            <p:ph type="body" sz="quarter" idx="14"/>
          </p:nvPr>
        </p:nvSpPr>
        <p:spPr>
          <a:xfrm>
            <a:off x="5578926" y="2052199"/>
            <a:ext cx="2893559" cy="941724"/>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1500" b="0" i="0" u="none" strike="noStrike" baseline="0" smtClean="0">
                <a:solidFill>
                  <a:schemeClr val="tx1"/>
                </a:solidFill>
                <a:latin typeface="Proxima Nova Regular"/>
                <a:cs typeface="Proxima Nova Regular"/>
              </a:defRPr>
            </a:lvl1pPr>
          </a:lstStyle>
          <a:p>
            <a:pPr lvl="0"/>
            <a:endParaRPr lang="en-US" dirty="0"/>
          </a:p>
        </p:txBody>
      </p:sp>
      <p:sp>
        <p:nvSpPr>
          <p:cNvPr id="9" name="Text Placeholder 14"/>
          <p:cNvSpPr>
            <a:spLocks noGrp="1"/>
          </p:cNvSpPr>
          <p:nvPr>
            <p:ph type="body" sz="quarter" idx="15"/>
          </p:nvPr>
        </p:nvSpPr>
        <p:spPr>
          <a:xfrm>
            <a:off x="5578926" y="2993922"/>
            <a:ext cx="2893559" cy="47693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2000" b="0" i="0" u="none" strike="noStrike" baseline="0" smtClean="0">
                <a:solidFill>
                  <a:srgbClr val="0072CE"/>
                </a:solidFill>
                <a:latin typeface="Proxima Nova Regular"/>
                <a:cs typeface="Proxima Nova Regular"/>
              </a:defRPr>
            </a:lvl1pPr>
          </a:lstStyle>
          <a:p>
            <a:pPr lvl="0"/>
            <a:endParaRPr lang="en-US" dirty="0"/>
          </a:p>
        </p:txBody>
      </p:sp>
      <p:sp>
        <p:nvSpPr>
          <p:cNvPr id="10" name="Text Placeholder 14"/>
          <p:cNvSpPr>
            <a:spLocks noGrp="1"/>
          </p:cNvSpPr>
          <p:nvPr>
            <p:ph type="body" sz="quarter" idx="16"/>
          </p:nvPr>
        </p:nvSpPr>
        <p:spPr>
          <a:xfrm>
            <a:off x="5578926" y="3403845"/>
            <a:ext cx="2893559" cy="1177233"/>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lang="en-US" sz="1500" b="0" i="0" u="none" strike="noStrike" baseline="0" smtClean="0">
                <a:solidFill>
                  <a:schemeClr val="tx1"/>
                </a:solidFill>
                <a:latin typeface="Proxima Nova Regular"/>
                <a:cs typeface="Proxima Nova Regular"/>
              </a:defRPr>
            </a:lvl1pPr>
          </a:lstStyle>
          <a:p>
            <a:pPr lvl="0"/>
            <a:endParaRPr lang="en-US" dirty="0"/>
          </a:p>
        </p:txBody>
      </p:sp>
    </p:spTree>
    <p:extLst>
      <p:ext uri="{BB962C8B-B14F-4D97-AF65-F5344CB8AC3E}">
        <p14:creationId xmlns:p14="http://schemas.microsoft.com/office/powerpoint/2010/main" val="230375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VBA_Whit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692569" y="4508588"/>
            <a:ext cx="1105843" cy="395659"/>
          </a:xfrm>
          <a:prstGeom prst="rect">
            <a:avLst/>
          </a:prstGeom>
        </p:spPr>
      </p:pic>
      <p:pic>
        <p:nvPicPr>
          <p:cNvPr id="4" name="Picture 3">
            <a:extLst>
              <a:ext uri="{FF2B5EF4-FFF2-40B4-BE49-F238E27FC236}">
                <a16:creationId xmlns:a16="http://schemas.microsoft.com/office/drawing/2014/main" id="{654E9B55-F0CD-3248-BF27-FE36E878E8E1}"/>
              </a:ext>
            </a:extLst>
          </p:cNvPr>
          <p:cNvPicPr>
            <a:picLocks noChangeAspect="1"/>
          </p:cNvPicPr>
          <p:nvPr userDrawn="1"/>
        </p:nvPicPr>
        <p:blipFill>
          <a:blip r:embed="rId4"/>
          <a:stretch>
            <a:fillRect/>
          </a:stretch>
        </p:blipFill>
        <p:spPr>
          <a:xfrm>
            <a:off x="-2646947" y="0"/>
            <a:ext cx="11790947" cy="4200525"/>
          </a:xfrm>
          <a:prstGeom prst="rect">
            <a:avLst/>
          </a:prstGeom>
        </p:spPr>
      </p:pic>
      <p:pic>
        <p:nvPicPr>
          <p:cNvPr id="12" name="Picture 11" descr="VBA_triangle_assets-01.png">
            <a:extLst>
              <a:ext uri="{FF2B5EF4-FFF2-40B4-BE49-F238E27FC236}">
                <a16:creationId xmlns:a16="http://schemas.microsoft.com/office/drawing/2014/main" id="{DDD42C18-9843-4D42-9B24-3DF6149B9E7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28172" y="-711200"/>
            <a:ext cx="1748971" cy="1748971"/>
          </a:xfrm>
          <a:prstGeom prst="rect">
            <a:avLst/>
          </a:prstGeom>
        </p:spPr>
      </p:pic>
      <p:pic>
        <p:nvPicPr>
          <p:cNvPr id="13" name="Picture 12" descr="VBA_triangle_assets-02.png">
            <a:extLst>
              <a:ext uri="{FF2B5EF4-FFF2-40B4-BE49-F238E27FC236}">
                <a16:creationId xmlns:a16="http://schemas.microsoft.com/office/drawing/2014/main" id="{A742D4F8-91D1-514D-B3F5-1803942E146B}"/>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28172" y="4005036"/>
            <a:ext cx="1748971" cy="1748971"/>
          </a:xfrm>
          <a:prstGeom prst="rect">
            <a:avLst/>
          </a:prstGeom>
        </p:spPr>
      </p:pic>
      <p:pic>
        <p:nvPicPr>
          <p:cNvPr id="14" name="Picture 13">
            <a:extLst>
              <a:ext uri="{FF2B5EF4-FFF2-40B4-BE49-F238E27FC236}">
                <a16:creationId xmlns:a16="http://schemas.microsoft.com/office/drawing/2014/main" id="{D8898995-4B84-B44A-805D-103EDEDD4E58}"/>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8374742" y="1748971"/>
            <a:ext cx="1748971" cy="1748971"/>
          </a:xfrm>
          <a:prstGeom prst="rect">
            <a:avLst/>
          </a:prstGeom>
        </p:spPr>
      </p:pic>
      <p:pic>
        <p:nvPicPr>
          <p:cNvPr id="15" name="Picture 14">
            <a:extLst>
              <a:ext uri="{FF2B5EF4-FFF2-40B4-BE49-F238E27FC236}">
                <a16:creationId xmlns:a16="http://schemas.microsoft.com/office/drawing/2014/main" id="{9CC46765-AA61-F345-80CD-DEDB2EDA150F}"/>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7692570" y="4508588"/>
            <a:ext cx="1105841" cy="395659"/>
          </a:xfrm>
          <a:prstGeom prst="rect">
            <a:avLst/>
          </a:prstGeom>
        </p:spPr>
      </p:pic>
      <p:sp>
        <p:nvSpPr>
          <p:cNvPr id="5" name="Title Placeholder 4">
            <a:extLst>
              <a:ext uri="{FF2B5EF4-FFF2-40B4-BE49-F238E27FC236}">
                <a16:creationId xmlns:a16="http://schemas.microsoft.com/office/drawing/2014/main" id="{6E78C73A-BACA-5240-B6FC-530FC42D1D38}"/>
              </a:ext>
            </a:extLst>
          </p:cNvPr>
          <p:cNvSpPr>
            <a:spLocks noGrp="1"/>
          </p:cNvSpPr>
          <p:nvPr>
            <p:ph type="title"/>
          </p:nvPr>
        </p:nvSpPr>
        <p:spPr>
          <a:xfrm>
            <a:off x="0" y="2328009"/>
            <a:ext cx="5198533" cy="1748971"/>
          </a:xfrm>
          <a:prstGeom prst="rect">
            <a:avLst/>
          </a:prstGeom>
        </p:spPr>
        <p:txBody>
          <a:bodyPr vert="horz" lIns="91440" tIns="0" rIns="91440" bIns="91440" rtlCol="0" anchor="t">
            <a:normAutofit/>
          </a:bodyPr>
          <a:lstStyle/>
          <a:p>
            <a:r>
              <a:rPr lang="en-US" dirty="0"/>
              <a:t>CLICK TO EDIT MASTER TITLE STYLE</a:t>
            </a:r>
          </a:p>
        </p:txBody>
      </p:sp>
    </p:spTree>
    <p:extLst>
      <p:ext uri="{BB962C8B-B14F-4D97-AF65-F5344CB8AC3E}">
        <p14:creationId xmlns:p14="http://schemas.microsoft.com/office/powerpoint/2010/main" val="161834689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800" b="0" i="0" kern="1200">
          <a:solidFill>
            <a:schemeClr val="bg1"/>
          </a:solidFill>
          <a:latin typeface="Proxima Nova Light" panose="02000506030000020004" pitchFamily="2" charset="77"/>
          <a:ea typeface="+mj-ea"/>
          <a:cs typeface="Gotham Book"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46E51E-4C16-6F42-A7E5-BD105EF1495E}"/>
              </a:ext>
            </a:extLst>
          </p:cNvPr>
          <p:cNvSpPr>
            <a:spLocks noGrp="1"/>
          </p:cNvSpPr>
          <p:nvPr>
            <p:ph type="body" idx="1"/>
          </p:nvPr>
        </p:nvSpPr>
        <p:spPr>
          <a:xfrm>
            <a:off x="1066800" y="1619250"/>
            <a:ext cx="6830291" cy="29596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VBA_triangle_assets-01.png"/>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428172" y="-711200"/>
            <a:ext cx="1748971" cy="1748971"/>
          </a:xfrm>
          <a:prstGeom prst="rect">
            <a:avLst/>
          </a:prstGeom>
        </p:spPr>
      </p:pic>
      <p:pic>
        <p:nvPicPr>
          <p:cNvPr id="8" name="Picture 7" descr="VBA_triangle_assets-02.png"/>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428172" y="4005036"/>
            <a:ext cx="1748971" cy="1748971"/>
          </a:xfrm>
          <a:prstGeom prst="rect">
            <a:avLst/>
          </a:prstGeom>
        </p:spPr>
      </p:pic>
      <p:pic>
        <p:nvPicPr>
          <p:cNvPr id="9" name="Picture 8"/>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8374742" y="1748971"/>
            <a:ext cx="1748971" cy="1748971"/>
          </a:xfrm>
          <a:prstGeom prst="rect">
            <a:avLst/>
          </a:prstGeom>
        </p:spPr>
      </p:pic>
      <p:pic>
        <p:nvPicPr>
          <p:cNvPr id="10" name="Picture 9"/>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7692570" y="4508588"/>
            <a:ext cx="1105841" cy="395659"/>
          </a:xfrm>
          <a:prstGeom prst="rect">
            <a:avLst/>
          </a:prstGeom>
        </p:spPr>
      </p:pic>
      <p:sp>
        <p:nvSpPr>
          <p:cNvPr id="3" name="Title Placeholder 2">
            <a:extLst>
              <a:ext uri="{FF2B5EF4-FFF2-40B4-BE49-F238E27FC236}">
                <a16:creationId xmlns:a16="http://schemas.microsoft.com/office/drawing/2014/main" id="{F06E726E-67D5-FA43-A7BE-D872FE13BAB7}"/>
              </a:ext>
            </a:extLst>
          </p:cNvPr>
          <p:cNvSpPr>
            <a:spLocks noGrp="1"/>
          </p:cNvSpPr>
          <p:nvPr>
            <p:ph type="title"/>
          </p:nvPr>
        </p:nvSpPr>
        <p:spPr>
          <a:xfrm>
            <a:off x="1066800" y="705169"/>
            <a:ext cx="6830291" cy="8378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527994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2"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57200" rtl="0" eaLnBrk="1" latinLnBrk="0" hangingPunct="1">
        <a:spcBef>
          <a:spcPct val="0"/>
        </a:spcBef>
        <a:buNone/>
        <a:defRPr sz="3600" b="0" i="0" kern="1200">
          <a:solidFill>
            <a:srgbClr val="0072CE"/>
          </a:solidFill>
          <a:latin typeface="Proxima Nova" panose="02000506030000020004" pitchFamily="2" charset="77"/>
          <a:ea typeface="+mj-ea"/>
          <a:cs typeface="+mj-cs"/>
        </a:defRPr>
      </a:lvl1pPr>
    </p:titleStyle>
    <p:bodyStyle>
      <a:lvl1pPr marL="0" indent="0" algn="l" defTabSz="457200" rtl="0" eaLnBrk="1" latinLnBrk="0" hangingPunct="1">
        <a:spcBef>
          <a:spcPct val="20000"/>
        </a:spcBef>
        <a:buClr>
          <a:srgbClr val="0072CE"/>
        </a:buClr>
        <a:buFont typeface="Arial" panose="020B0604020202020204" pitchFamily="34" charset="0"/>
        <a:buNone/>
        <a:defRPr sz="1700" kern="1200">
          <a:solidFill>
            <a:schemeClr val="tx1"/>
          </a:solidFill>
          <a:latin typeface="Proxima Nova" panose="02000506030000020004" pitchFamily="2" charset="77"/>
          <a:ea typeface="+mn-ea"/>
          <a:cs typeface="+mn-cs"/>
        </a:defRPr>
      </a:lvl1pPr>
      <a:lvl2pPr marL="304800" indent="-304800" algn="l" defTabSz="457200" rtl="0" eaLnBrk="1" latinLnBrk="0" hangingPunct="1">
        <a:spcBef>
          <a:spcPct val="20000"/>
        </a:spcBef>
        <a:buClr>
          <a:srgbClr val="0072CE"/>
        </a:buClr>
        <a:buFont typeface="Arial" panose="020B0604020202020204" pitchFamily="34" charset="0"/>
        <a:buChar char="•"/>
        <a:tabLst/>
        <a:defRPr sz="1700" kern="1200">
          <a:solidFill>
            <a:schemeClr val="tx1"/>
          </a:solidFill>
          <a:latin typeface="Proxima Nova" panose="02000506030000020004" pitchFamily="2" charset="77"/>
          <a:ea typeface="+mn-ea"/>
          <a:cs typeface="+mn-cs"/>
        </a:defRPr>
      </a:lvl2pPr>
      <a:lvl3pPr marL="519113" indent="-247650" algn="l" defTabSz="457200" rtl="0" eaLnBrk="1" latinLnBrk="0" hangingPunct="1">
        <a:spcBef>
          <a:spcPct val="20000"/>
        </a:spcBef>
        <a:buClr>
          <a:srgbClr val="0072CE"/>
        </a:buClr>
        <a:buFont typeface="Arial" panose="020B0604020202020204" pitchFamily="34" charset="0"/>
        <a:buChar char="•"/>
        <a:tabLst/>
        <a:defRPr sz="1700" kern="1200">
          <a:solidFill>
            <a:schemeClr val="tx1"/>
          </a:solidFill>
          <a:latin typeface="Proxima Nova" panose="02000506030000020004" pitchFamily="2" charset="77"/>
          <a:ea typeface="+mn-ea"/>
          <a:cs typeface="+mn-cs"/>
        </a:defRPr>
      </a:lvl3pPr>
      <a:lvl4pPr marL="749300" indent="-230188" algn="l" defTabSz="457200" rtl="0" eaLnBrk="1" latinLnBrk="0" hangingPunct="1">
        <a:spcBef>
          <a:spcPct val="20000"/>
        </a:spcBef>
        <a:buClr>
          <a:srgbClr val="0072CE"/>
        </a:buClr>
        <a:buFont typeface="Arial" panose="020B0604020202020204" pitchFamily="34" charset="0"/>
        <a:buChar char="•"/>
        <a:tabLst/>
        <a:defRPr sz="1700" kern="1200">
          <a:solidFill>
            <a:schemeClr val="tx1"/>
          </a:solidFill>
          <a:latin typeface="Proxima Nova" panose="02000506030000020004" pitchFamily="2" charset="77"/>
          <a:ea typeface="+mn-ea"/>
          <a:cs typeface="+mn-cs"/>
        </a:defRPr>
      </a:lvl4pPr>
      <a:lvl5pPr marL="971550" indent="-230188" algn="l" defTabSz="457200" rtl="0" eaLnBrk="1" latinLnBrk="0" hangingPunct="1">
        <a:spcBef>
          <a:spcPct val="20000"/>
        </a:spcBef>
        <a:buClr>
          <a:srgbClr val="0072CE"/>
        </a:buClr>
        <a:buFont typeface="Arial" panose="020B0604020202020204" pitchFamily="34" charset="0"/>
        <a:buChar char="•"/>
        <a:tabLst/>
        <a:defRPr sz="1700" kern="1200">
          <a:solidFill>
            <a:schemeClr val="tx1"/>
          </a:solidFill>
          <a:latin typeface="Proxima Nova" panose="02000506030000020004"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userDrawn="1">
          <p15:clr>
            <a:srgbClr val="F26B43"/>
          </p15:clr>
        </p15:guide>
        <p15:guide id="2" pos="672" userDrawn="1">
          <p15:clr>
            <a:srgbClr val="F26B43"/>
          </p15:clr>
        </p15:guide>
        <p15:guide id="3" orient="horz" pos="1020" userDrawn="1">
          <p15:clr>
            <a:srgbClr val="F26B43"/>
          </p15:clr>
        </p15:guide>
        <p15:guide id="4" orient="horz" pos="9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VBA_triangle_assets-01.png"/>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28172" y="-711200"/>
            <a:ext cx="1748971" cy="1748971"/>
          </a:xfrm>
          <a:prstGeom prst="rect">
            <a:avLst/>
          </a:prstGeom>
        </p:spPr>
      </p:pic>
      <p:pic>
        <p:nvPicPr>
          <p:cNvPr id="8" name="Picture 7" descr="VBA_triangle_assets-02.pn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428172" y="4005036"/>
            <a:ext cx="1748971" cy="1748971"/>
          </a:xfrm>
          <a:prstGeom prst="rect">
            <a:avLst/>
          </a:prstGeom>
        </p:spPr>
      </p:pic>
      <p:pic>
        <p:nvPicPr>
          <p:cNvPr id="9" name="Picture 8"/>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8374742" y="1748971"/>
            <a:ext cx="1748971" cy="1748971"/>
          </a:xfrm>
          <a:prstGeom prst="rect">
            <a:avLst/>
          </a:prstGeom>
        </p:spPr>
      </p:pic>
      <p:pic>
        <p:nvPicPr>
          <p:cNvPr id="10" name="Picture 9"/>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7692570" y="4508588"/>
            <a:ext cx="1105841" cy="395659"/>
          </a:xfrm>
          <a:prstGeom prst="rect">
            <a:avLst/>
          </a:prstGeom>
        </p:spPr>
      </p:pic>
      <p:sp>
        <p:nvSpPr>
          <p:cNvPr id="2" name="Title Placeholder 1">
            <a:extLst>
              <a:ext uri="{FF2B5EF4-FFF2-40B4-BE49-F238E27FC236}">
                <a16:creationId xmlns:a16="http://schemas.microsoft.com/office/drawing/2014/main" id="{9E053956-6D89-C344-A728-F0C4C224C2D0}"/>
              </a:ext>
            </a:extLst>
          </p:cNvPr>
          <p:cNvSpPr>
            <a:spLocks noGrp="1"/>
          </p:cNvSpPr>
          <p:nvPr>
            <p:ph type="title"/>
          </p:nvPr>
        </p:nvSpPr>
        <p:spPr>
          <a:xfrm>
            <a:off x="628650" y="2024516"/>
            <a:ext cx="7886700" cy="9937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2067348"/>
      </p:ext>
    </p:extLst>
  </p:cSld>
  <p:clrMap bg1="lt1" tx1="dk1" bg2="lt2" tx2="dk2" accent1="accent1" accent2="accent2" accent3="accent3" accent4="accent4" accent5="accent5" accent6="accent6" hlink="hlink" folHlink="folHlink"/>
  <p:sldLayoutIdLst>
    <p:sldLayoutId id="2147483685" r:id="rId1"/>
    <p:sldLayoutId id="2147483691" r:id="rId2"/>
    <p:sldLayoutId id="2147483692" r:id="rId3"/>
    <p:sldLayoutId id="2147483694" r:id="rId4"/>
  </p:sldLayoutIdLst>
  <p:txStyles>
    <p:titleStyle>
      <a:lvl1pPr algn="ctr" defTabSz="457200" rtl="0" eaLnBrk="1" latinLnBrk="0" hangingPunct="1">
        <a:spcBef>
          <a:spcPct val="0"/>
        </a:spcBef>
        <a:buNone/>
        <a:defRPr sz="4800" b="0" i="0" kern="1200">
          <a:solidFill>
            <a:srgbClr val="0072CE"/>
          </a:solidFill>
          <a:latin typeface="Proxima Nova Light" panose="02000506030000020004" pitchFamily="2" charset="77"/>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VBA_Whit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692569" y="4508588"/>
            <a:ext cx="1105843" cy="395659"/>
          </a:xfrm>
          <a:prstGeom prst="rect">
            <a:avLst/>
          </a:prstGeom>
        </p:spPr>
      </p:pic>
      <p:pic>
        <p:nvPicPr>
          <p:cNvPr id="4" name="Picture 3">
            <a:extLst>
              <a:ext uri="{FF2B5EF4-FFF2-40B4-BE49-F238E27FC236}">
                <a16:creationId xmlns:a16="http://schemas.microsoft.com/office/drawing/2014/main" id="{654E9B55-F0CD-3248-BF27-FE36E878E8E1}"/>
              </a:ext>
            </a:extLst>
          </p:cNvPr>
          <p:cNvPicPr>
            <a:picLocks noChangeAspect="1"/>
          </p:cNvPicPr>
          <p:nvPr userDrawn="1"/>
        </p:nvPicPr>
        <p:blipFill>
          <a:blip r:embed="rId4"/>
          <a:stretch>
            <a:fillRect/>
          </a:stretch>
        </p:blipFill>
        <p:spPr>
          <a:xfrm>
            <a:off x="0" y="942975"/>
            <a:ext cx="9144000" cy="3257550"/>
          </a:xfrm>
          <a:prstGeom prst="rect">
            <a:avLst/>
          </a:prstGeom>
        </p:spPr>
      </p:pic>
      <p:pic>
        <p:nvPicPr>
          <p:cNvPr id="12" name="Picture 11" descr="VBA_triangle_assets-01.png">
            <a:extLst>
              <a:ext uri="{FF2B5EF4-FFF2-40B4-BE49-F238E27FC236}">
                <a16:creationId xmlns:a16="http://schemas.microsoft.com/office/drawing/2014/main" id="{DDD42C18-9843-4D42-9B24-3DF6149B9E7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28172" y="-711200"/>
            <a:ext cx="1748971" cy="1748971"/>
          </a:xfrm>
          <a:prstGeom prst="rect">
            <a:avLst/>
          </a:prstGeom>
        </p:spPr>
      </p:pic>
      <p:pic>
        <p:nvPicPr>
          <p:cNvPr id="13" name="Picture 12" descr="VBA_triangle_assets-02.png">
            <a:extLst>
              <a:ext uri="{FF2B5EF4-FFF2-40B4-BE49-F238E27FC236}">
                <a16:creationId xmlns:a16="http://schemas.microsoft.com/office/drawing/2014/main" id="{A742D4F8-91D1-514D-B3F5-1803942E146B}"/>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28172" y="4005036"/>
            <a:ext cx="1748971" cy="1748971"/>
          </a:xfrm>
          <a:prstGeom prst="rect">
            <a:avLst/>
          </a:prstGeom>
        </p:spPr>
      </p:pic>
      <p:pic>
        <p:nvPicPr>
          <p:cNvPr id="14" name="Picture 13">
            <a:extLst>
              <a:ext uri="{FF2B5EF4-FFF2-40B4-BE49-F238E27FC236}">
                <a16:creationId xmlns:a16="http://schemas.microsoft.com/office/drawing/2014/main" id="{D8898995-4B84-B44A-805D-103EDEDD4E58}"/>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8374742" y="1748971"/>
            <a:ext cx="1748971" cy="1748971"/>
          </a:xfrm>
          <a:prstGeom prst="rect">
            <a:avLst/>
          </a:prstGeom>
        </p:spPr>
      </p:pic>
      <p:pic>
        <p:nvPicPr>
          <p:cNvPr id="15" name="Picture 14">
            <a:extLst>
              <a:ext uri="{FF2B5EF4-FFF2-40B4-BE49-F238E27FC236}">
                <a16:creationId xmlns:a16="http://schemas.microsoft.com/office/drawing/2014/main" id="{9CC46765-AA61-F345-80CD-DEDB2EDA150F}"/>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7692570" y="4508588"/>
            <a:ext cx="1105841" cy="395659"/>
          </a:xfrm>
          <a:prstGeom prst="rect">
            <a:avLst/>
          </a:prstGeom>
        </p:spPr>
      </p:pic>
      <p:sp>
        <p:nvSpPr>
          <p:cNvPr id="2" name="Title Placeholder 1">
            <a:extLst>
              <a:ext uri="{FF2B5EF4-FFF2-40B4-BE49-F238E27FC236}">
                <a16:creationId xmlns:a16="http://schemas.microsoft.com/office/drawing/2014/main" id="{E358AFCB-3C38-E941-A3CA-A1C9A7CC79CE}"/>
              </a:ext>
            </a:extLst>
          </p:cNvPr>
          <p:cNvSpPr>
            <a:spLocks noGrp="1"/>
          </p:cNvSpPr>
          <p:nvPr>
            <p:ph type="title"/>
          </p:nvPr>
        </p:nvSpPr>
        <p:spPr>
          <a:xfrm>
            <a:off x="0" y="944020"/>
            <a:ext cx="4699824" cy="32565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88737683"/>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800" b="0" i="0" kern="1200">
          <a:solidFill>
            <a:schemeClr val="bg1"/>
          </a:solidFill>
          <a:latin typeface="Proxima Nova Light" panose="02000506030000020004" pitchFamily="2" charset="77"/>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20.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6FCBD2-E313-A84F-9B5E-16970B4F3C4A}"/>
              </a:ext>
            </a:extLst>
          </p:cNvPr>
          <p:cNvSpPr txBox="1"/>
          <p:nvPr/>
        </p:nvSpPr>
        <p:spPr>
          <a:xfrm>
            <a:off x="2488019" y="4401879"/>
            <a:ext cx="3955311" cy="369332"/>
          </a:xfrm>
          <a:prstGeom prst="rect">
            <a:avLst/>
          </a:prstGeom>
          <a:noFill/>
        </p:spPr>
        <p:txBody>
          <a:bodyPr wrap="square" rtlCol="0">
            <a:spAutoFit/>
          </a:bodyPr>
          <a:lstStyle/>
          <a:p>
            <a:pPr algn="ctr"/>
            <a:r>
              <a:rPr lang="en-US" dirty="0">
                <a:solidFill>
                  <a:srgbClr val="B10F5B"/>
                </a:solidFill>
                <a:latin typeface="Proxima Nova Light" panose="02000506030000020004" pitchFamily="2" charset="0"/>
              </a:rPr>
              <a:t>www.vbaplans.com</a:t>
            </a:r>
          </a:p>
        </p:txBody>
      </p:sp>
    </p:spTree>
    <p:extLst>
      <p:ext uri="{BB962C8B-B14F-4D97-AF65-F5344CB8AC3E}">
        <p14:creationId xmlns:p14="http://schemas.microsoft.com/office/powerpoint/2010/main" val="427549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D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8556-D3A6-EA42-9717-5DC3BC7EA0D8}"/>
              </a:ext>
            </a:extLst>
          </p:cNvPr>
          <p:cNvSpPr>
            <a:spLocks noGrp="1"/>
          </p:cNvSpPr>
          <p:nvPr>
            <p:ph type="title"/>
          </p:nvPr>
        </p:nvSpPr>
        <p:spPr/>
        <p:txBody>
          <a:bodyPr/>
          <a:lstStyle/>
          <a:p>
            <a:r>
              <a:rPr lang="en-US" dirty="0">
                <a:solidFill>
                  <a:schemeClr val="bg1"/>
                </a:solidFill>
              </a:rPr>
              <a:t>Contact VBA</a:t>
            </a:r>
          </a:p>
        </p:txBody>
      </p:sp>
    </p:spTree>
    <p:extLst>
      <p:ext uri="{BB962C8B-B14F-4D97-AF65-F5344CB8AC3E}">
        <p14:creationId xmlns:p14="http://schemas.microsoft.com/office/powerpoint/2010/main" val="128589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03EAC-709D-C849-85DF-42AC3DC61F49}"/>
              </a:ext>
            </a:extLst>
          </p:cNvPr>
          <p:cNvSpPr>
            <a:spLocks noGrp="1"/>
          </p:cNvSpPr>
          <p:nvPr>
            <p:ph type="body" sz="quarter" idx="11"/>
          </p:nvPr>
        </p:nvSpPr>
        <p:spPr>
          <a:xfrm>
            <a:off x="1066800" y="367991"/>
            <a:ext cx="7024688" cy="802888"/>
          </a:xfrm>
        </p:spPr>
        <p:txBody>
          <a:bodyPr/>
          <a:lstStyle/>
          <a:p>
            <a:pPr algn="ctr"/>
            <a:r>
              <a:rPr lang="en-US" dirty="0"/>
              <a:t>Contact VBA</a:t>
            </a:r>
          </a:p>
        </p:txBody>
      </p:sp>
      <p:sp>
        <p:nvSpPr>
          <p:cNvPr id="4" name="Content Placeholder 3">
            <a:extLst>
              <a:ext uri="{FF2B5EF4-FFF2-40B4-BE49-F238E27FC236}">
                <a16:creationId xmlns:a16="http://schemas.microsoft.com/office/drawing/2014/main" id="{D887B2DE-1E1E-9C4D-89E4-D3B50AADAA2D}"/>
              </a:ext>
            </a:extLst>
          </p:cNvPr>
          <p:cNvSpPr>
            <a:spLocks noGrp="1"/>
          </p:cNvSpPr>
          <p:nvPr>
            <p:ph sz="quarter" idx="13"/>
          </p:nvPr>
        </p:nvSpPr>
        <p:spPr>
          <a:xfrm>
            <a:off x="981308" y="1309722"/>
            <a:ext cx="6579220" cy="3125128"/>
          </a:xfrm>
        </p:spPr>
        <p:txBody>
          <a:bodyPr/>
          <a:lstStyle/>
          <a:p>
            <a:pPr marL="0" indent="0" algn="ctr">
              <a:buNone/>
            </a:pPr>
            <a:r>
              <a:rPr lang="en-US" sz="2100" dirty="0">
                <a:solidFill>
                  <a:srgbClr val="B10F5B"/>
                </a:solidFill>
                <a:latin typeface="Proxima Nova" panose="02000506030000020004" pitchFamily="2" charset="0"/>
              </a:rPr>
              <a:t>Monday through Friday, 8:30am to 6:00pm EST</a:t>
            </a:r>
          </a:p>
          <a:p>
            <a:pPr marL="0" indent="0" algn="ctr">
              <a:buNone/>
            </a:pPr>
            <a:endParaRPr lang="en-US" sz="1800" dirty="0">
              <a:latin typeface="Proxima Nova" panose="02000506030000020004" pitchFamily="2" charset="0"/>
            </a:endParaRPr>
          </a:p>
          <a:p>
            <a:pPr marL="0" indent="0" algn="ctr">
              <a:buNone/>
            </a:pPr>
            <a:r>
              <a:rPr lang="en-US" sz="2000" dirty="0">
                <a:solidFill>
                  <a:srgbClr val="B10F5B"/>
                </a:solidFill>
                <a:latin typeface="Proxima Nova" panose="02000506030000020004" pitchFamily="2" charset="0"/>
              </a:rPr>
              <a:t>Phone – 1-800-432-4966</a:t>
            </a:r>
            <a:br>
              <a:rPr lang="en-US" sz="2400" dirty="0">
                <a:solidFill>
                  <a:srgbClr val="B10F5B"/>
                </a:solidFill>
                <a:latin typeface="Proxima Nova" panose="02000506030000020004" pitchFamily="2" charset="0"/>
              </a:rPr>
            </a:br>
            <a:endParaRPr lang="en-US" sz="2400" dirty="0">
              <a:solidFill>
                <a:srgbClr val="B10F5B"/>
              </a:solidFill>
              <a:latin typeface="Proxima Nova" panose="02000506030000020004" pitchFamily="2" charset="0"/>
            </a:endParaRPr>
          </a:p>
          <a:p>
            <a:pPr marL="0" indent="0" algn="ctr">
              <a:buNone/>
            </a:pPr>
            <a:r>
              <a:rPr lang="en-US" sz="2000" dirty="0">
                <a:solidFill>
                  <a:srgbClr val="B10F5B"/>
                </a:solidFill>
                <a:latin typeface="Proxima Nova" panose="02000506030000020004" pitchFamily="2" charset="0"/>
              </a:rPr>
              <a:t>Fax – 412-885-5646</a:t>
            </a:r>
            <a:br>
              <a:rPr lang="en-US" sz="2400" dirty="0">
                <a:solidFill>
                  <a:srgbClr val="B10F5B"/>
                </a:solidFill>
                <a:latin typeface="Proxima Nova" panose="02000506030000020004" pitchFamily="2" charset="0"/>
              </a:rPr>
            </a:br>
            <a:endParaRPr lang="en-US" sz="2400" dirty="0">
              <a:solidFill>
                <a:srgbClr val="B10F5B"/>
              </a:solidFill>
              <a:latin typeface="Proxima Nova" panose="02000506030000020004" pitchFamily="2" charset="0"/>
            </a:endParaRPr>
          </a:p>
          <a:p>
            <a:pPr marL="0" indent="0" algn="ctr">
              <a:buNone/>
            </a:pPr>
            <a:r>
              <a:rPr lang="en-US" sz="2000" dirty="0">
                <a:solidFill>
                  <a:srgbClr val="B10F5B"/>
                </a:solidFill>
                <a:latin typeface="Proxima Nova" panose="02000506030000020004" pitchFamily="2" charset="0"/>
              </a:rPr>
              <a:t>Email – memberservices@vbaplans.com</a:t>
            </a:r>
          </a:p>
          <a:p>
            <a:pPr marL="0" indent="0" algn="ctr">
              <a:buNone/>
            </a:pPr>
            <a:endParaRPr lang="en-US" sz="2000" dirty="0">
              <a:solidFill>
                <a:srgbClr val="B10F5B"/>
              </a:solidFill>
              <a:latin typeface="Proxima Nova" panose="02000506030000020004" pitchFamily="2" charset="0"/>
            </a:endParaRPr>
          </a:p>
          <a:p>
            <a:pPr marL="0" indent="0" algn="ctr">
              <a:buNone/>
            </a:pPr>
            <a:r>
              <a:rPr lang="en-US" sz="2000" dirty="0">
                <a:solidFill>
                  <a:srgbClr val="B10F5B"/>
                </a:solidFill>
                <a:latin typeface="Proxima Nova" panose="02000506030000020004" pitchFamily="2" charset="0"/>
              </a:rPr>
              <a:t>Website – vbaplans.com</a:t>
            </a:r>
          </a:p>
          <a:p>
            <a:pPr marL="0" indent="0" algn="ctr">
              <a:buNone/>
            </a:pPr>
            <a:endParaRPr lang="en-US" sz="2000" dirty="0">
              <a:solidFill>
                <a:srgbClr val="B10F5B"/>
              </a:solidFill>
              <a:latin typeface="Proxima Nova" panose="02000506030000020004" pitchFamily="2" charset="0"/>
            </a:endParaRPr>
          </a:p>
          <a:p>
            <a:pPr marL="0" indent="0" algn="ctr">
              <a:buNone/>
            </a:pPr>
            <a:endParaRPr lang="en-US" sz="2000" dirty="0">
              <a:solidFill>
                <a:srgbClr val="B10F5B"/>
              </a:solidFill>
              <a:latin typeface="Proxima Nova" panose="02000506030000020004" pitchFamily="2" charset="0"/>
            </a:endParaRPr>
          </a:p>
          <a:p>
            <a:pPr marL="0" indent="0" algn="ctr">
              <a:buNone/>
            </a:pPr>
            <a:endParaRPr lang="en-US" sz="1800" dirty="0">
              <a:latin typeface="Proxima Nova" panose="02000506030000020004" pitchFamily="2" charset="0"/>
            </a:endParaRPr>
          </a:p>
        </p:txBody>
      </p:sp>
    </p:spTree>
    <p:extLst>
      <p:ext uri="{BB962C8B-B14F-4D97-AF65-F5344CB8AC3E}">
        <p14:creationId xmlns:p14="http://schemas.microsoft.com/office/powerpoint/2010/main" val="78881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1F8D">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8556-D3A6-EA42-9717-5DC3BC7EA0D8}"/>
              </a:ext>
            </a:extLst>
          </p:cNvPr>
          <p:cNvSpPr>
            <a:spLocks noGrp="1"/>
          </p:cNvSpPr>
          <p:nvPr>
            <p:ph type="title"/>
          </p:nvPr>
        </p:nvSpPr>
        <p:spPr/>
        <p:txBody>
          <a:bodyPr>
            <a:noAutofit/>
          </a:bodyPr>
          <a:lstStyle/>
          <a:p>
            <a:r>
              <a:rPr lang="en-US" sz="6000" dirty="0">
                <a:solidFill>
                  <a:schemeClr val="bg1"/>
                </a:solidFill>
              </a:rPr>
              <a:t>Oxford SD</a:t>
            </a:r>
            <a:br>
              <a:rPr lang="en-US" sz="6000" dirty="0">
                <a:solidFill>
                  <a:schemeClr val="bg1"/>
                </a:solidFill>
              </a:rPr>
            </a:br>
            <a:endParaRPr lang="en-US" sz="6000" dirty="0">
              <a:solidFill>
                <a:schemeClr val="bg1"/>
              </a:solidFill>
            </a:endParaRPr>
          </a:p>
        </p:txBody>
      </p:sp>
    </p:spTree>
    <p:extLst>
      <p:ext uri="{BB962C8B-B14F-4D97-AF65-F5344CB8AC3E}">
        <p14:creationId xmlns:p14="http://schemas.microsoft.com/office/powerpoint/2010/main" val="421937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8E84-8A5B-0B4E-8C05-6CC6262D3687}"/>
              </a:ext>
            </a:extLst>
          </p:cNvPr>
          <p:cNvSpPr>
            <a:spLocks noGrp="1"/>
          </p:cNvSpPr>
          <p:nvPr>
            <p:ph type="title"/>
          </p:nvPr>
        </p:nvSpPr>
        <p:spPr>
          <a:xfrm>
            <a:off x="1066800" y="267630"/>
            <a:ext cx="6830291" cy="981308"/>
          </a:xfrm>
        </p:spPr>
        <p:txBody>
          <a:bodyPr>
            <a:normAutofit fontScale="90000"/>
          </a:bodyPr>
          <a:lstStyle/>
          <a:p>
            <a:pPr algn="ctr"/>
            <a:r>
              <a:rPr lang="en-US" dirty="0"/>
              <a:t>VBA Vision makes using your   benefits easy	</a:t>
            </a:r>
          </a:p>
        </p:txBody>
      </p:sp>
      <p:sp>
        <p:nvSpPr>
          <p:cNvPr id="3" name="Content Placeholder 2">
            <a:extLst>
              <a:ext uri="{FF2B5EF4-FFF2-40B4-BE49-F238E27FC236}">
                <a16:creationId xmlns:a16="http://schemas.microsoft.com/office/drawing/2014/main" id="{09465913-A2A8-7947-B024-9F5E532586C1}"/>
              </a:ext>
            </a:extLst>
          </p:cNvPr>
          <p:cNvSpPr>
            <a:spLocks noGrp="1"/>
          </p:cNvSpPr>
          <p:nvPr>
            <p:ph sz="quarter" idx="10"/>
          </p:nvPr>
        </p:nvSpPr>
        <p:spPr>
          <a:xfrm>
            <a:off x="234176" y="1460810"/>
            <a:ext cx="8240751" cy="3178097"/>
          </a:xfrm>
        </p:spPr>
        <p:txBody>
          <a:bodyPr>
            <a:normAutofit fontScale="47500" lnSpcReduction="20000"/>
          </a:bodyPr>
          <a:lstStyle/>
          <a:p>
            <a:pPr marL="285750" indent="-285750">
              <a:buSzPct val="141000"/>
              <a:buFont typeface="Wingdings" pitchFamily="2" charset="2"/>
              <a:buChar char="ü"/>
            </a:pPr>
            <a:r>
              <a:rPr lang="en-US" b="1" dirty="0">
                <a:solidFill>
                  <a:srgbClr val="B10F5B"/>
                </a:solidFill>
                <a:latin typeface="Proxima Nova Light" panose="02000506030000020004" pitchFamily="2" charset="0"/>
              </a:rPr>
              <a:t>Step 1</a:t>
            </a:r>
          </a:p>
          <a:p>
            <a:pPr>
              <a:buSzPct val="141000"/>
            </a:pPr>
            <a:r>
              <a:rPr lang="en-US" dirty="0">
                <a:solidFill>
                  <a:srgbClr val="B10F5B"/>
                </a:solidFill>
                <a:latin typeface="Proxima Nova Light" panose="02000506030000020004" pitchFamily="2" charset="0"/>
              </a:rPr>
              <a:t>     Go to vbaplans.com, log in to your account then click “Am I Eligible”</a:t>
            </a:r>
          </a:p>
          <a:p>
            <a:pPr marL="285750" indent="-285750">
              <a:buSzPct val="141000"/>
              <a:buFont typeface="Wingdings" pitchFamily="2" charset="2"/>
              <a:buChar char="ü"/>
            </a:pPr>
            <a:endParaRPr lang="en-US" dirty="0">
              <a:latin typeface="Proxima Nova Light" panose="02000506030000020004" pitchFamily="2" charset="0"/>
            </a:endParaRPr>
          </a:p>
          <a:p>
            <a:pPr marL="285750" indent="-285750">
              <a:buSzPct val="141000"/>
              <a:buFont typeface="Wingdings" pitchFamily="2" charset="2"/>
              <a:buChar char="ü"/>
            </a:pPr>
            <a:r>
              <a:rPr lang="en-US" b="1" dirty="0">
                <a:solidFill>
                  <a:srgbClr val="B10F5B"/>
                </a:solidFill>
                <a:latin typeface="Proxima Nova Light" panose="02000506030000020004" pitchFamily="2" charset="0"/>
              </a:rPr>
              <a:t>Step 2</a:t>
            </a:r>
          </a:p>
          <a:p>
            <a:pPr>
              <a:buSzPct val="141000"/>
            </a:pPr>
            <a:r>
              <a:rPr lang="en-US" dirty="0">
                <a:solidFill>
                  <a:srgbClr val="B10F5B"/>
                </a:solidFill>
                <a:latin typeface="Proxima Nova Light" panose="02000506030000020004" pitchFamily="2" charset="0"/>
              </a:rPr>
              <a:t>     Click “Find a Doctor” at the top of the page. Type in your zip code or type in a doctor   </a:t>
            </a:r>
          </a:p>
          <a:p>
            <a:pPr marL="285750" indent="-285750">
              <a:buSzPct val="141000"/>
              <a:buFont typeface="Wingdings" pitchFamily="2" charset="2"/>
              <a:buChar char="ü"/>
            </a:pPr>
            <a:endParaRPr lang="en-US" dirty="0">
              <a:latin typeface="Proxima Nova Light" panose="02000506030000020004" pitchFamily="2" charset="0"/>
            </a:endParaRPr>
          </a:p>
          <a:p>
            <a:pPr marL="285750" indent="-285750">
              <a:buSzPct val="141000"/>
              <a:buFont typeface="Wingdings" pitchFamily="2" charset="2"/>
              <a:buChar char="ü"/>
            </a:pPr>
            <a:r>
              <a:rPr lang="en-US" b="1" dirty="0">
                <a:solidFill>
                  <a:srgbClr val="B10F5B"/>
                </a:solidFill>
                <a:latin typeface="Proxima Nova Light" panose="02000506030000020004" pitchFamily="2" charset="0"/>
              </a:rPr>
              <a:t>Step 3</a:t>
            </a:r>
          </a:p>
          <a:p>
            <a:pPr>
              <a:buSzPct val="141000"/>
            </a:pPr>
            <a:r>
              <a:rPr lang="en-US" dirty="0">
                <a:solidFill>
                  <a:srgbClr val="B10F5B"/>
                </a:solidFill>
                <a:latin typeface="Proxima Nova Light" panose="02000506030000020004" pitchFamily="2" charset="0"/>
              </a:rPr>
              <a:t>     Go to your appointment and let your doctor know that you have a VBA Vision plan</a:t>
            </a:r>
          </a:p>
          <a:p>
            <a:pPr marL="285750" indent="-285750">
              <a:buSzPct val="141000"/>
              <a:buFont typeface="Wingdings" pitchFamily="2" charset="2"/>
              <a:buChar char="ü"/>
            </a:pPr>
            <a:endParaRPr lang="en-US" dirty="0">
              <a:latin typeface="Proxima Nova Light" panose="02000506030000020004" pitchFamily="2" charset="0"/>
            </a:endParaRPr>
          </a:p>
          <a:p>
            <a:pPr marL="285750" indent="-285750">
              <a:buSzPct val="141000"/>
              <a:buFont typeface="Wingdings" pitchFamily="2" charset="2"/>
              <a:buChar char="ü"/>
            </a:pPr>
            <a:r>
              <a:rPr lang="en-US" b="1" dirty="0">
                <a:solidFill>
                  <a:srgbClr val="B10F5B"/>
                </a:solidFill>
                <a:latin typeface="Proxima Nova Light" panose="02000506030000020004" pitchFamily="2" charset="0"/>
              </a:rPr>
              <a:t>Step 4</a:t>
            </a:r>
          </a:p>
          <a:p>
            <a:pPr lvl="1">
              <a:buSzPct val="141000"/>
              <a:buFont typeface="Arial" panose="020B0604020202020204" pitchFamily="34" charset="0"/>
              <a:buChar char="•"/>
            </a:pPr>
            <a:r>
              <a:rPr lang="en-US" sz="3200" dirty="0">
                <a:solidFill>
                  <a:srgbClr val="B10F5B"/>
                </a:solidFill>
                <a:latin typeface="Proxima Nova Light" panose="02000506030000020004" pitchFamily="2" charset="0"/>
              </a:rPr>
              <a:t>        Relax-we’ve got you covered! </a:t>
            </a:r>
          </a:p>
          <a:p>
            <a:pPr marL="285750" indent="-285750">
              <a:buSzPct val="141000"/>
              <a:buFont typeface="Wingdings" pitchFamily="2" charset="2"/>
              <a:buChar char="ü"/>
            </a:pPr>
            <a:endParaRPr lang="en-US" dirty="0">
              <a:latin typeface="Proxima Nova Light" panose="02000506030000020004" pitchFamily="2" charset="0"/>
            </a:endParaRPr>
          </a:p>
        </p:txBody>
      </p:sp>
    </p:spTree>
    <p:extLst>
      <p:ext uri="{BB962C8B-B14F-4D97-AF65-F5344CB8AC3E}">
        <p14:creationId xmlns:p14="http://schemas.microsoft.com/office/powerpoint/2010/main" val="193898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2CE">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8556-D3A6-EA42-9717-5DC3BC7EA0D8}"/>
              </a:ext>
            </a:extLst>
          </p:cNvPr>
          <p:cNvSpPr>
            <a:spLocks noGrp="1"/>
          </p:cNvSpPr>
          <p:nvPr>
            <p:ph type="title"/>
          </p:nvPr>
        </p:nvSpPr>
        <p:spPr/>
        <p:txBody>
          <a:bodyPr>
            <a:noAutofit/>
          </a:bodyPr>
          <a:lstStyle/>
          <a:p>
            <a:r>
              <a:rPr lang="en-US" sz="6000" dirty="0">
                <a:solidFill>
                  <a:schemeClr val="bg1"/>
                </a:solidFill>
              </a:rPr>
              <a:t>Benefit Overview</a:t>
            </a:r>
          </a:p>
        </p:txBody>
      </p:sp>
    </p:spTree>
    <p:extLst>
      <p:ext uri="{BB962C8B-B14F-4D97-AF65-F5344CB8AC3E}">
        <p14:creationId xmlns:p14="http://schemas.microsoft.com/office/powerpoint/2010/main" val="65583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93A-53EB-B444-96E2-B963F820A4D5}"/>
              </a:ext>
            </a:extLst>
          </p:cNvPr>
          <p:cNvSpPr>
            <a:spLocks noGrp="1"/>
          </p:cNvSpPr>
          <p:nvPr>
            <p:ph type="title"/>
          </p:nvPr>
        </p:nvSpPr>
        <p:spPr>
          <a:xfrm>
            <a:off x="1122340" y="152085"/>
            <a:ext cx="7417981" cy="837881"/>
          </a:xfrm>
        </p:spPr>
        <p:txBody>
          <a:bodyPr>
            <a:normAutofit fontScale="90000"/>
          </a:bodyPr>
          <a:lstStyle/>
          <a:p>
            <a:r>
              <a:rPr lang="en-US" dirty="0"/>
              <a:t>Benefits Explained – Base Plan #7430</a:t>
            </a:r>
          </a:p>
        </p:txBody>
      </p:sp>
      <p:graphicFrame>
        <p:nvGraphicFramePr>
          <p:cNvPr id="3" name="Content Placeholder 2">
            <a:extLst>
              <a:ext uri="{FF2B5EF4-FFF2-40B4-BE49-F238E27FC236}">
                <a16:creationId xmlns:a16="http://schemas.microsoft.com/office/drawing/2014/main" id="{F338527E-B766-CD46-90EF-8484E00772FF}"/>
              </a:ext>
            </a:extLst>
          </p:cNvPr>
          <p:cNvGraphicFramePr>
            <a:graphicFrameLocks noGrp="1"/>
          </p:cNvGraphicFramePr>
          <p:nvPr>
            <p:ph sz="quarter" idx="10"/>
            <p:extLst>
              <p:ext uri="{D42A27DB-BD31-4B8C-83A1-F6EECF244321}">
                <p14:modId xmlns:p14="http://schemas.microsoft.com/office/powerpoint/2010/main" val="1898548040"/>
              </p:ext>
            </p:extLst>
          </p:nvPr>
        </p:nvGraphicFramePr>
        <p:xfrm>
          <a:off x="808075" y="1227222"/>
          <a:ext cx="7846828" cy="3195922"/>
        </p:xfrm>
        <a:graphic>
          <a:graphicData uri="http://schemas.openxmlformats.org/drawingml/2006/table">
            <a:tbl>
              <a:tblPr firstRow="1" bandRow="1">
                <a:tableStyleId>{5C22544A-7EE6-4342-B048-85BDC9FD1C3A}</a:tableStyleId>
              </a:tblPr>
              <a:tblGrid>
                <a:gridCol w="1812200">
                  <a:extLst>
                    <a:ext uri="{9D8B030D-6E8A-4147-A177-3AD203B41FA5}">
                      <a16:colId xmlns:a16="http://schemas.microsoft.com/office/drawing/2014/main" val="610201679"/>
                    </a:ext>
                  </a:extLst>
                </a:gridCol>
                <a:gridCol w="2147457">
                  <a:extLst>
                    <a:ext uri="{9D8B030D-6E8A-4147-A177-3AD203B41FA5}">
                      <a16:colId xmlns:a16="http://schemas.microsoft.com/office/drawing/2014/main" val="882410297"/>
                    </a:ext>
                  </a:extLst>
                </a:gridCol>
                <a:gridCol w="1833300">
                  <a:extLst>
                    <a:ext uri="{9D8B030D-6E8A-4147-A177-3AD203B41FA5}">
                      <a16:colId xmlns:a16="http://schemas.microsoft.com/office/drawing/2014/main" val="57846982"/>
                    </a:ext>
                  </a:extLst>
                </a:gridCol>
                <a:gridCol w="2053871">
                  <a:extLst>
                    <a:ext uri="{9D8B030D-6E8A-4147-A177-3AD203B41FA5}">
                      <a16:colId xmlns:a16="http://schemas.microsoft.com/office/drawing/2014/main" val="3734217202"/>
                    </a:ext>
                  </a:extLst>
                </a:gridCol>
              </a:tblGrid>
              <a:tr h="1452641">
                <a:tc>
                  <a:txBody>
                    <a:bodyPr/>
                    <a:lstStyle/>
                    <a:p>
                      <a:pPr algn="ctr"/>
                      <a:endParaRPr lang="en-US" sz="1000" b="1" i="0" dirty="0">
                        <a:solidFill>
                          <a:schemeClr val="bg1"/>
                        </a:solidFill>
                        <a:latin typeface="Proxima Nova Light" panose="02000506030000020004" pitchFamily="2" charset="0"/>
                      </a:endParaRPr>
                    </a:p>
                    <a:p>
                      <a:pPr algn="ctr"/>
                      <a:endParaRPr lang="en-US" sz="2400" b="1" i="0" dirty="0">
                        <a:solidFill>
                          <a:schemeClr val="bg1"/>
                        </a:solidFill>
                        <a:latin typeface="Proxima Nova Light" panose="02000506030000020004" pitchFamily="2" charset="0"/>
                      </a:endParaRPr>
                    </a:p>
                    <a:p>
                      <a:pPr algn="ctr"/>
                      <a:endParaRPr lang="en-US" sz="2400" b="1" i="0" dirty="0">
                        <a:solidFill>
                          <a:schemeClr val="bg1"/>
                        </a:solidFill>
                        <a:latin typeface="Proxima Nova Light" panose="02000506030000020004" pitchFamily="2" charset="0"/>
                      </a:endParaRPr>
                    </a:p>
                    <a:p>
                      <a:pPr algn="ctr"/>
                      <a:r>
                        <a:rPr lang="en-US" sz="2400" b="1" i="0" dirty="0">
                          <a:solidFill>
                            <a:schemeClr val="bg1"/>
                          </a:solidFill>
                          <a:latin typeface="Proxima Nova Light" panose="02000506030000020004" pitchFamily="2" charset="0"/>
                        </a:rPr>
                        <a:t>  Exam</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4D600"/>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$10 Copay</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4D600"/>
                    </a:solidFill>
                  </a:tcPr>
                </a:tc>
                <a:tc>
                  <a:txBody>
                    <a:bodyPr/>
                    <a:lstStyle/>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Lenses</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1F8D"/>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$25 Copay</a:t>
                      </a:r>
                    </a:p>
                    <a:p>
                      <a:pPr marL="0" indent="0" algn="ctr">
                        <a:buFont typeface="Arial" panose="020B0604020202020204" pitchFamily="34" charset="0"/>
                        <a:buNone/>
                      </a:pPr>
                      <a:endParaRPr lang="en-US" b="0" i="0" dirty="0">
                        <a:solidFill>
                          <a:schemeClr val="bg1"/>
                        </a:solidFill>
                        <a:latin typeface="Proxima Nova Light" panose="02000506030000020004" pitchFamily="2" charset="0"/>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1F8D"/>
                    </a:solidFill>
                  </a:tcPr>
                </a:tc>
                <a:extLst>
                  <a:ext uri="{0D108BD9-81ED-4DB2-BD59-A6C34878D82A}">
                    <a16:rowId xmlns:a16="http://schemas.microsoft.com/office/drawing/2014/main" val="2952619203"/>
                  </a:ext>
                </a:extLst>
              </a:tr>
              <a:tr h="1743281">
                <a:tc>
                  <a:txBody>
                    <a:bodyPr/>
                    <a:lstStyle/>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Contacts</a:t>
                      </a:r>
                      <a:r>
                        <a:rPr lang="en-US" b="0" i="0" dirty="0">
                          <a:solidFill>
                            <a:schemeClr val="bg1"/>
                          </a:solidFill>
                          <a:latin typeface="Proxima Nova Light" panose="02000506030000020004" pitchFamily="2" charset="0"/>
                        </a:rPr>
                        <a:t> </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2CE"/>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$130 allowance</a:t>
                      </a:r>
                    </a:p>
                    <a:p>
                      <a:pPr algn="ctr"/>
                      <a:endParaRPr lang="en-US" b="0" i="0" dirty="0">
                        <a:solidFill>
                          <a:schemeClr val="bg1"/>
                        </a:solidFill>
                        <a:latin typeface="Proxima Nova Light" panose="02000506030000020004" pitchFamily="2" charset="0"/>
                      </a:endParaRPr>
                    </a:p>
                    <a:p>
                      <a:pPr algn="ctr"/>
                      <a:r>
                        <a:rPr lang="en-US" sz="1600" b="0" i="0" dirty="0">
                          <a:solidFill>
                            <a:schemeClr val="bg1"/>
                          </a:solidFill>
                          <a:latin typeface="Proxima Nova Light" panose="02000506030000020004" pitchFamily="2" charset="0"/>
                        </a:rPr>
                        <a:t>*In lieu of spectacle Lenses &amp; Frame</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2CE"/>
                    </a:solidFill>
                  </a:tcPr>
                </a:tc>
                <a:tc>
                  <a:txBody>
                    <a:bodyPr/>
                    <a:lstStyle/>
                    <a:p>
                      <a:endParaRPr lang="en-US" b="0" i="0" dirty="0">
                        <a:solidFill>
                          <a:schemeClr val="bg1"/>
                        </a:solidFill>
                        <a:latin typeface="Proxima Nova Light" panose="02000506030000020004" pitchFamily="2" charset="0"/>
                      </a:endParaRPr>
                    </a:p>
                    <a:p>
                      <a:endParaRPr lang="en-US" b="0" i="0" dirty="0">
                        <a:solidFill>
                          <a:schemeClr val="bg1"/>
                        </a:solidFill>
                        <a:latin typeface="Proxima Nova Light" panose="02000506030000020004" pitchFamily="2" charset="0"/>
                      </a:endParaRPr>
                    </a:p>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Frame</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300"/>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24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$130 retail allowance</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300"/>
                    </a:solidFill>
                  </a:tcPr>
                </a:tc>
                <a:extLst>
                  <a:ext uri="{0D108BD9-81ED-4DB2-BD59-A6C34878D82A}">
                    <a16:rowId xmlns:a16="http://schemas.microsoft.com/office/drawing/2014/main" val="2273721290"/>
                  </a:ext>
                </a:extLst>
              </a:tr>
            </a:tbl>
          </a:graphicData>
        </a:graphic>
      </p:graphicFrame>
      <p:pic>
        <p:nvPicPr>
          <p:cNvPr id="7" name="Graphic 6" descr="Sunglasses">
            <a:extLst>
              <a:ext uri="{FF2B5EF4-FFF2-40B4-BE49-F238E27FC236}">
                <a16:creationId xmlns:a16="http://schemas.microsoft.com/office/drawing/2014/main" id="{B4847059-FB58-D044-983D-6D4EB48D8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5012" y="1302141"/>
            <a:ext cx="914400" cy="914400"/>
          </a:xfrm>
          <a:prstGeom prst="rect">
            <a:avLst/>
          </a:prstGeom>
        </p:spPr>
      </p:pic>
      <p:pic>
        <p:nvPicPr>
          <p:cNvPr id="11" name="Graphic 10" descr="Eye">
            <a:extLst>
              <a:ext uri="{FF2B5EF4-FFF2-40B4-BE49-F238E27FC236}">
                <a16:creationId xmlns:a16="http://schemas.microsoft.com/office/drawing/2014/main" id="{79F6E46E-30BC-3049-9354-84AB203C80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5982" y="2783644"/>
            <a:ext cx="914400" cy="914400"/>
          </a:xfrm>
          <a:prstGeom prst="rect">
            <a:avLst/>
          </a:prstGeom>
        </p:spPr>
      </p:pic>
      <p:pic>
        <p:nvPicPr>
          <p:cNvPr id="4" name="Picture 3">
            <a:extLst>
              <a:ext uri="{FF2B5EF4-FFF2-40B4-BE49-F238E27FC236}">
                <a16:creationId xmlns:a16="http://schemas.microsoft.com/office/drawing/2014/main" id="{991FDE62-70B6-41C9-BB09-146B456E68EC}"/>
              </a:ext>
            </a:extLst>
          </p:cNvPr>
          <p:cNvPicPr>
            <a:picLocks noChangeAspect="1"/>
          </p:cNvPicPr>
          <p:nvPr/>
        </p:nvPicPr>
        <p:blipFill>
          <a:blip r:embed="rId7"/>
          <a:stretch>
            <a:fillRect/>
          </a:stretch>
        </p:blipFill>
        <p:spPr>
          <a:xfrm>
            <a:off x="1367670" y="1278357"/>
            <a:ext cx="914479" cy="914479"/>
          </a:xfrm>
          <a:prstGeom prst="rect">
            <a:avLst/>
          </a:prstGeom>
        </p:spPr>
      </p:pic>
      <p:pic>
        <p:nvPicPr>
          <p:cNvPr id="6" name="Picture 5">
            <a:extLst>
              <a:ext uri="{FF2B5EF4-FFF2-40B4-BE49-F238E27FC236}">
                <a16:creationId xmlns:a16="http://schemas.microsoft.com/office/drawing/2014/main" id="{4F1C34E3-6250-42B0-850E-49E2E6BF2AE0}"/>
              </a:ext>
            </a:extLst>
          </p:cNvPr>
          <p:cNvPicPr>
            <a:picLocks noChangeAspect="1"/>
          </p:cNvPicPr>
          <p:nvPr/>
        </p:nvPicPr>
        <p:blipFill>
          <a:blip r:embed="rId8"/>
          <a:stretch>
            <a:fillRect/>
          </a:stretch>
        </p:blipFill>
        <p:spPr>
          <a:xfrm>
            <a:off x="5294933" y="2852469"/>
            <a:ext cx="914479" cy="914479"/>
          </a:xfrm>
          <a:prstGeom prst="rect">
            <a:avLst/>
          </a:prstGeom>
        </p:spPr>
      </p:pic>
    </p:spTree>
    <p:extLst>
      <p:ext uri="{BB962C8B-B14F-4D97-AF65-F5344CB8AC3E}">
        <p14:creationId xmlns:p14="http://schemas.microsoft.com/office/powerpoint/2010/main" val="147777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93A-53EB-B444-96E2-B963F820A4D5}"/>
              </a:ext>
            </a:extLst>
          </p:cNvPr>
          <p:cNvSpPr>
            <a:spLocks noGrp="1"/>
          </p:cNvSpPr>
          <p:nvPr>
            <p:ph type="title"/>
          </p:nvPr>
        </p:nvSpPr>
        <p:spPr>
          <a:xfrm>
            <a:off x="1122340" y="152085"/>
            <a:ext cx="7417981" cy="837881"/>
          </a:xfrm>
        </p:spPr>
        <p:txBody>
          <a:bodyPr>
            <a:normAutofit fontScale="90000"/>
          </a:bodyPr>
          <a:lstStyle/>
          <a:p>
            <a:r>
              <a:rPr lang="en-US" dirty="0"/>
              <a:t>Benefits Explained – Buy-Up Plan #7431</a:t>
            </a:r>
          </a:p>
        </p:txBody>
      </p:sp>
      <p:graphicFrame>
        <p:nvGraphicFramePr>
          <p:cNvPr id="3" name="Content Placeholder 2">
            <a:extLst>
              <a:ext uri="{FF2B5EF4-FFF2-40B4-BE49-F238E27FC236}">
                <a16:creationId xmlns:a16="http://schemas.microsoft.com/office/drawing/2014/main" id="{F338527E-B766-CD46-90EF-8484E00772FF}"/>
              </a:ext>
            </a:extLst>
          </p:cNvPr>
          <p:cNvGraphicFramePr>
            <a:graphicFrameLocks noGrp="1"/>
          </p:cNvGraphicFramePr>
          <p:nvPr>
            <p:ph sz="quarter" idx="10"/>
            <p:extLst>
              <p:ext uri="{D42A27DB-BD31-4B8C-83A1-F6EECF244321}">
                <p14:modId xmlns:p14="http://schemas.microsoft.com/office/powerpoint/2010/main" val="406919161"/>
              </p:ext>
            </p:extLst>
          </p:nvPr>
        </p:nvGraphicFramePr>
        <p:xfrm>
          <a:off x="808075" y="1227222"/>
          <a:ext cx="7846828" cy="3195922"/>
        </p:xfrm>
        <a:graphic>
          <a:graphicData uri="http://schemas.openxmlformats.org/drawingml/2006/table">
            <a:tbl>
              <a:tblPr firstRow="1" bandRow="1">
                <a:tableStyleId>{5C22544A-7EE6-4342-B048-85BDC9FD1C3A}</a:tableStyleId>
              </a:tblPr>
              <a:tblGrid>
                <a:gridCol w="1812200">
                  <a:extLst>
                    <a:ext uri="{9D8B030D-6E8A-4147-A177-3AD203B41FA5}">
                      <a16:colId xmlns:a16="http://schemas.microsoft.com/office/drawing/2014/main" val="610201679"/>
                    </a:ext>
                  </a:extLst>
                </a:gridCol>
                <a:gridCol w="2147457">
                  <a:extLst>
                    <a:ext uri="{9D8B030D-6E8A-4147-A177-3AD203B41FA5}">
                      <a16:colId xmlns:a16="http://schemas.microsoft.com/office/drawing/2014/main" val="882410297"/>
                    </a:ext>
                  </a:extLst>
                </a:gridCol>
                <a:gridCol w="1833300">
                  <a:extLst>
                    <a:ext uri="{9D8B030D-6E8A-4147-A177-3AD203B41FA5}">
                      <a16:colId xmlns:a16="http://schemas.microsoft.com/office/drawing/2014/main" val="57846982"/>
                    </a:ext>
                  </a:extLst>
                </a:gridCol>
                <a:gridCol w="2053871">
                  <a:extLst>
                    <a:ext uri="{9D8B030D-6E8A-4147-A177-3AD203B41FA5}">
                      <a16:colId xmlns:a16="http://schemas.microsoft.com/office/drawing/2014/main" val="3734217202"/>
                    </a:ext>
                  </a:extLst>
                </a:gridCol>
              </a:tblGrid>
              <a:tr h="1452641">
                <a:tc>
                  <a:txBody>
                    <a:bodyPr/>
                    <a:lstStyle/>
                    <a:p>
                      <a:pPr algn="ctr"/>
                      <a:endParaRPr lang="en-US" sz="1000" b="1" i="0" dirty="0">
                        <a:solidFill>
                          <a:schemeClr val="bg1"/>
                        </a:solidFill>
                        <a:latin typeface="Proxima Nova Light" panose="02000506030000020004" pitchFamily="2" charset="0"/>
                      </a:endParaRPr>
                    </a:p>
                    <a:p>
                      <a:pPr algn="ctr"/>
                      <a:endParaRPr lang="en-US" sz="2400" b="1" i="0" dirty="0">
                        <a:solidFill>
                          <a:schemeClr val="bg1"/>
                        </a:solidFill>
                        <a:latin typeface="Proxima Nova Light" panose="02000506030000020004" pitchFamily="2" charset="0"/>
                      </a:endParaRPr>
                    </a:p>
                    <a:p>
                      <a:pPr algn="ctr"/>
                      <a:endParaRPr lang="en-US" sz="2400" b="1" i="0" dirty="0">
                        <a:solidFill>
                          <a:schemeClr val="bg1"/>
                        </a:solidFill>
                        <a:latin typeface="Proxima Nova Light" panose="02000506030000020004" pitchFamily="2" charset="0"/>
                      </a:endParaRPr>
                    </a:p>
                    <a:p>
                      <a:pPr algn="ctr"/>
                      <a:r>
                        <a:rPr lang="en-US" sz="2400" b="1" i="0" dirty="0">
                          <a:solidFill>
                            <a:schemeClr val="bg1"/>
                          </a:solidFill>
                          <a:latin typeface="Proxima Nova Light" panose="02000506030000020004" pitchFamily="2" charset="0"/>
                        </a:rPr>
                        <a:t>  Exam</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4D600"/>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$10 Copay</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4D600"/>
                    </a:solidFill>
                  </a:tcPr>
                </a:tc>
                <a:tc>
                  <a:txBody>
                    <a:bodyPr/>
                    <a:lstStyle/>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Lenses</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1F8D"/>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$25 Copay</a:t>
                      </a:r>
                    </a:p>
                    <a:p>
                      <a:pPr marL="0" indent="0" algn="ctr">
                        <a:buFont typeface="Arial" panose="020B0604020202020204" pitchFamily="34" charset="0"/>
                        <a:buNone/>
                      </a:pPr>
                      <a:endParaRPr lang="en-US" b="0" i="0" dirty="0">
                        <a:solidFill>
                          <a:schemeClr val="bg1"/>
                        </a:solidFill>
                        <a:latin typeface="Proxima Nova Light" panose="02000506030000020004" pitchFamily="2" charset="0"/>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1F8D"/>
                    </a:solidFill>
                  </a:tcPr>
                </a:tc>
                <a:extLst>
                  <a:ext uri="{0D108BD9-81ED-4DB2-BD59-A6C34878D82A}">
                    <a16:rowId xmlns:a16="http://schemas.microsoft.com/office/drawing/2014/main" val="2952619203"/>
                  </a:ext>
                </a:extLst>
              </a:tr>
              <a:tr h="1743281">
                <a:tc>
                  <a:txBody>
                    <a:bodyPr/>
                    <a:lstStyle/>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Contacts</a:t>
                      </a:r>
                      <a:r>
                        <a:rPr lang="en-US" b="0" i="0" dirty="0">
                          <a:solidFill>
                            <a:schemeClr val="bg1"/>
                          </a:solidFill>
                          <a:latin typeface="Proxima Nova Light" panose="02000506030000020004" pitchFamily="2" charset="0"/>
                        </a:rPr>
                        <a:t> </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2CE"/>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a:t>
                      </a:r>
                    </a:p>
                    <a:p>
                      <a:pPr algn="ctr"/>
                      <a:r>
                        <a:rPr lang="en-US" b="0" i="0" dirty="0">
                          <a:solidFill>
                            <a:schemeClr val="bg1"/>
                          </a:solidFill>
                          <a:latin typeface="Proxima Nova Light" panose="02000506030000020004" pitchFamily="2" charset="0"/>
                        </a:rPr>
                        <a:t>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$130 allowance</a:t>
                      </a:r>
                    </a:p>
                    <a:p>
                      <a:pPr algn="ctr"/>
                      <a:endParaRPr lang="en-US" b="0" i="0" dirty="0">
                        <a:solidFill>
                          <a:schemeClr val="bg1"/>
                        </a:solidFill>
                        <a:latin typeface="Proxima Nova Light" panose="02000506030000020004" pitchFamily="2" charset="0"/>
                      </a:endParaRPr>
                    </a:p>
                    <a:p>
                      <a:pPr algn="ctr"/>
                      <a:r>
                        <a:rPr lang="en-US" sz="1600" b="0" i="0" dirty="0">
                          <a:solidFill>
                            <a:schemeClr val="bg1"/>
                          </a:solidFill>
                          <a:latin typeface="Proxima Nova Light" panose="02000506030000020004" pitchFamily="2" charset="0"/>
                        </a:rPr>
                        <a:t>*In lieu of spectacle Lenses &amp; Frame</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2CE"/>
                    </a:solidFill>
                  </a:tcPr>
                </a:tc>
                <a:tc>
                  <a:txBody>
                    <a:bodyPr/>
                    <a:lstStyle/>
                    <a:p>
                      <a:endParaRPr lang="en-US" b="0" i="0" dirty="0">
                        <a:solidFill>
                          <a:schemeClr val="bg1"/>
                        </a:solidFill>
                        <a:latin typeface="Proxima Nova Light" panose="02000506030000020004" pitchFamily="2" charset="0"/>
                      </a:endParaRPr>
                    </a:p>
                    <a:p>
                      <a:endParaRPr lang="en-US" b="0" i="0" dirty="0">
                        <a:solidFill>
                          <a:schemeClr val="bg1"/>
                        </a:solidFill>
                        <a:latin typeface="Proxima Nova Light" panose="02000506030000020004" pitchFamily="2" charset="0"/>
                      </a:endParaRPr>
                    </a:p>
                    <a:p>
                      <a:endParaRPr lang="en-US" b="0" i="0" dirty="0">
                        <a:solidFill>
                          <a:schemeClr val="bg1"/>
                        </a:solidFill>
                        <a:latin typeface="Proxima Nova Light" panose="02000506030000020004" pitchFamily="2" charset="0"/>
                      </a:endParaRPr>
                    </a:p>
                    <a:p>
                      <a:pPr algn="ctr"/>
                      <a:endParaRPr lang="en-US" b="0" i="0" dirty="0">
                        <a:solidFill>
                          <a:schemeClr val="bg1"/>
                        </a:solidFill>
                        <a:latin typeface="Proxima Nova Light" panose="02000506030000020004" pitchFamily="2" charset="0"/>
                      </a:endParaRPr>
                    </a:p>
                    <a:p>
                      <a:pPr algn="ctr"/>
                      <a:r>
                        <a:rPr lang="en-US" b="1" i="0" dirty="0">
                          <a:solidFill>
                            <a:schemeClr val="bg1"/>
                          </a:solidFill>
                          <a:latin typeface="Proxima Nova Light" panose="02000506030000020004" pitchFamily="2" charset="0"/>
                        </a:rPr>
                        <a:t>Frame</a:t>
                      </a:r>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300"/>
                    </a:solidFill>
                  </a:tcPr>
                </a:tc>
                <a:tc>
                  <a:txBody>
                    <a:bodyPr/>
                    <a:lstStyle/>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Eligible every 12 months</a:t>
                      </a:r>
                    </a:p>
                    <a:p>
                      <a:pPr marL="285750" indent="-285750" algn="ctr">
                        <a:buFont typeface="Arial" panose="020B0604020202020204" pitchFamily="34" charset="0"/>
                        <a:buChar char="•"/>
                      </a:pPr>
                      <a:r>
                        <a:rPr lang="en-US" b="0" i="0" dirty="0">
                          <a:solidFill>
                            <a:schemeClr val="bg1"/>
                          </a:solidFill>
                          <a:latin typeface="Proxima Nova Light" panose="02000506030000020004" pitchFamily="2" charset="0"/>
                        </a:rPr>
                        <a:t>$130 retail allowance</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300"/>
                    </a:solidFill>
                  </a:tcPr>
                </a:tc>
                <a:extLst>
                  <a:ext uri="{0D108BD9-81ED-4DB2-BD59-A6C34878D82A}">
                    <a16:rowId xmlns:a16="http://schemas.microsoft.com/office/drawing/2014/main" val="2273721290"/>
                  </a:ext>
                </a:extLst>
              </a:tr>
            </a:tbl>
          </a:graphicData>
        </a:graphic>
      </p:graphicFrame>
      <p:pic>
        <p:nvPicPr>
          <p:cNvPr id="7" name="Graphic 6" descr="Sunglasses">
            <a:extLst>
              <a:ext uri="{FF2B5EF4-FFF2-40B4-BE49-F238E27FC236}">
                <a16:creationId xmlns:a16="http://schemas.microsoft.com/office/drawing/2014/main" id="{B4847059-FB58-D044-983D-6D4EB48D8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5012" y="1302141"/>
            <a:ext cx="914400" cy="914400"/>
          </a:xfrm>
          <a:prstGeom prst="rect">
            <a:avLst/>
          </a:prstGeom>
        </p:spPr>
      </p:pic>
      <p:pic>
        <p:nvPicPr>
          <p:cNvPr id="11" name="Graphic 10" descr="Eye">
            <a:extLst>
              <a:ext uri="{FF2B5EF4-FFF2-40B4-BE49-F238E27FC236}">
                <a16:creationId xmlns:a16="http://schemas.microsoft.com/office/drawing/2014/main" id="{79F6E46E-30BC-3049-9354-84AB203C80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5982" y="2783644"/>
            <a:ext cx="914400" cy="914400"/>
          </a:xfrm>
          <a:prstGeom prst="rect">
            <a:avLst/>
          </a:prstGeom>
        </p:spPr>
      </p:pic>
      <p:pic>
        <p:nvPicPr>
          <p:cNvPr id="4" name="Picture 3">
            <a:extLst>
              <a:ext uri="{FF2B5EF4-FFF2-40B4-BE49-F238E27FC236}">
                <a16:creationId xmlns:a16="http://schemas.microsoft.com/office/drawing/2014/main" id="{991FDE62-70B6-41C9-BB09-146B456E68EC}"/>
              </a:ext>
            </a:extLst>
          </p:cNvPr>
          <p:cNvPicPr>
            <a:picLocks noChangeAspect="1"/>
          </p:cNvPicPr>
          <p:nvPr/>
        </p:nvPicPr>
        <p:blipFill>
          <a:blip r:embed="rId7"/>
          <a:stretch>
            <a:fillRect/>
          </a:stretch>
        </p:blipFill>
        <p:spPr>
          <a:xfrm>
            <a:off x="1367670" y="1278357"/>
            <a:ext cx="914479" cy="914479"/>
          </a:xfrm>
          <a:prstGeom prst="rect">
            <a:avLst/>
          </a:prstGeom>
        </p:spPr>
      </p:pic>
      <p:pic>
        <p:nvPicPr>
          <p:cNvPr id="6" name="Picture 5">
            <a:extLst>
              <a:ext uri="{FF2B5EF4-FFF2-40B4-BE49-F238E27FC236}">
                <a16:creationId xmlns:a16="http://schemas.microsoft.com/office/drawing/2014/main" id="{4F1C34E3-6250-42B0-850E-49E2E6BF2AE0}"/>
              </a:ext>
            </a:extLst>
          </p:cNvPr>
          <p:cNvPicPr>
            <a:picLocks noChangeAspect="1"/>
          </p:cNvPicPr>
          <p:nvPr/>
        </p:nvPicPr>
        <p:blipFill>
          <a:blip r:embed="rId8"/>
          <a:stretch>
            <a:fillRect/>
          </a:stretch>
        </p:blipFill>
        <p:spPr>
          <a:xfrm>
            <a:off x="5294933" y="2852469"/>
            <a:ext cx="914479" cy="914479"/>
          </a:xfrm>
          <a:prstGeom prst="rect">
            <a:avLst/>
          </a:prstGeom>
        </p:spPr>
      </p:pic>
    </p:spTree>
    <p:extLst>
      <p:ext uri="{BB962C8B-B14F-4D97-AF65-F5344CB8AC3E}">
        <p14:creationId xmlns:p14="http://schemas.microsoft.com/office/powerpoint/2010/main" val="322959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72CF6-6073-0043-9D77-F4D4A63F0605}"/>
              </a:ext>
            </a:extLst>
          </p:cNvPr>
          <p:cNvPicPr>
            <a:picLocks noChangeAspect="1"/>
          </p:cNvPicPr>
          <p:nvPr/>
        </p:nvPicPr>
        <p:blipFill>
          <a:blip r:embed="rId2"/>
          <a:stretch>
            <a:fillRect/>
          </a:stretch>
        </p:blipFill>
        <p:spPr>
          <a:xfrm>
            <a:off x="0" y="0"/>
            <a:ext cx="8566022" cy="2553011"/>
          </a:xfrm>
          <a:prstGeom prst="rect">
            <a:avLst/>
          </a:prstGeom>
          <a:solidFill>
            <a:schemeClr val="bg1"/>
          </a:solidFill>
        </p:spPr>
      </p:pic>
      <p:pic>
        <p:nvPicPr>
          <p:cNvPr id="4" name="Picture 3">
            <a:extLst>
              <a:ext uri="{FF2B5EF4-FFF2-40B4-BE49-F238E27FC236}">
                <a16:creationId xmlns:a16="http://schemas.microsoft.com/office/drawing/2014/main" id="{C42493B7-693E-9946-A347-F61018680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7445" y="2595337"/>
            <a:ext cx="1767261" cy="2286000"/>
          </a:xfrm>
          <a:prstGeom prst="rect">
            <a:avLst/>
          </a:prstGeom>
          <a:ln>
            <a:solidFill>
              <a:schemeClr val="accent1">
                <a:shade val="95000"/>
                <a:satMod val="105000"/>
              </a:schemeClr>
            </a:solidFill>
          </a:ln>
        </p:spPr>
      </p:pic>
      <p:pic>
        <p:nvPicPr>
          <p:cNvPr id="3" name="Picture 2">
            <a:extLst>
              <a:ext uri="{FF2B5EF4-FFF2-40B4-BE49-F238E27FC236}">
                <a16:creationId xmlns:a16="http://schemas.microsoft.com/office/drawing/2014/main" id="{E63AA79A-70A5-364F-8C35-797339C871DE}"/>
              </a:ext>
            </a:extLst>
          </p:cNvPr>
          <p:cNvPicPr>
            <a:picLocks noChangeAspect="1"/>
          </p:cNvPicPr>
          <p:nvPr/>
        </p:nvPicPr>
        <p:blipFill>
          <a:blip r:embed="rId4"/>
          <a:stretch>
            <a:fillRect/>
          </a:stretch>
        </p:blipFill>
        <p:spPr>
          <a:xfrm>
            <a:off x="999743" y="2316516"/>
            <a:ext cx="1615404" cy="2286000"/>
          </a:xfrm>
          <a:prstGeom prst="rect">
            <a:avLst/>
          </a:prstGeom>
          <a:ln>
            <a:solidFill>
              <a:schemeClr val="accent1">
                <a:shade val="95000"/>
                <a:satMod val="105000"/>
              </a:schemeClr>
            </a:solidFill>
          </a:ln>
        </p:spPr>
      </p:pic>
      <p:pic>
        <p:nvPicPr>
          <p:cNvPr id="5" name="Picture 4">
            <a:extLst>
              <a:ext uri="{FF2B5EF4-FFF2-40B4-BE49-F238E27FC236}">
                <a16:creationId xmlns:a16="http://schemas.microsoft.com/office/drawing/2014/main" id="{891A5D65-69C6-7B45-8072-D3B20246082F}"/>
              </a:ext>
            </a:extLst>
          </p:cNvPr>
          <p:cNvPicPr>
            <a:picLocks noChangeAspect="1"/>
          </p:cNvPicPr>
          <p:nvPr/>
        </p:nvPicPr>
        <p:blipFill>
          <a:blip r:embed="rId5"/>
          <a:stretch>
            <a:fillRect/>
          </a:stretch>
        </p:blipFill>
        <p:spPr>
          <a:xfrm>
            <a:off x="4149419" y="2505182"/>
            <a:ext cx="1766455" cy="2286000"/>
          </a:xfrm>
          <a:prstGeom prst="rect">
            <a:avLst/>
          </a:prstGeom>
          <a:solidFill>
            <a:schemeClr val="bg1"/>
          </a:solidFill>
          <a:ln>
            <a:solidFill>
              <a:schemeClr val="accent1">
                <a:shade val="95000"/>
                <a:satMod val="105000"/>
              </a:schemeClr>
            </a:solidFill>
          </a:ln>
        </p:spPr>
      </p:pic>
      <p:pic>
        <p:nvPicPr>
          <p:cNvPr id="6" name="Picture 5">
            <a:extLst>
              <a:ext uri="{FF2B5EF4-FFF2-40B4-BE49-F238E27FC236}">
                <a16:creationId xmlns:a16="http://schemas.microsoft.com/office/drawing/2014/main" id="{52CE7E35-3FC5-814D-B936-F97E35EFE92C}"/>
              </a:ext>
            </a:extLst>
          </p:cNvPr>
          <p:cNvPicPr>
            <a:picLocks noChangeAspect="1"/>
          </p:cNvPicPr>
          <p:nvPr/>
        </p:nvPicPr>
        <p:blipFill>
          <a:blip r:embed="rId6"/>
          <a:stretch>
            <a:fillRect/>
          </a:stretch>
        </p:blipFill>
        <p:spPr>
          <a:xfrm>
            <a:off x="6490587" y="2243364"/>
            <a:ext cx="1908567" cy="219456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80600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93A-53EB-B444-96E2-B963F820A4D5}"/>
              </a:ext>
            </a:extLst>
          </p:cNvPr>
          <p:cNvSpPr>
            <a:spLocks noGrp="1"/>
          </p:cNvSpPr>
          <p:nvPr>
            <p:ph type="title"/>
          </p:nvPr>
        </p:nvSpPr>
        <p:spPr>
          <a:xfrm>
            <a:off x="1033130" y="227720"/>
            <a:ext cx="7417981" cy="697832"/>
          </a:xfrm>
        </p:spPr>
        <p:txBody>
          <a:bodyPr>
            <a:normAutofit fontScale="90000"/>
          </a:bodyPr>
          <a:lstStyle/>
          <a:p>
            <a:pPr algn="ctr"/>
            <a:r>
              <a:rPr lang="en-US" dirty="0"/>
              <a:t>Out-of-Network Reimbursement </a:t>
            </a:r>
          </a:p>
        </p:txBody>
      </p:sp>
      <p:pic>
        <p:nvPicPr>
          <p:cNvPr id="5" name="Graphic 4" descr="Monitor">
            <a:extLst>
              <a:ext uri="{FF2B5EF4-FFF2-40B4-BE49-F238E27FC236}">
                <a16:creationId xmlns:a16="http://schemas.microsoft.com/office/drawing/2014/main" id="{02E37EBD-FD5A-6940-AC2A-93247CBA1A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4266" y="1410425"/>
            <a:ext cx="697832" cy="697832"/>
          </a:xfrm>
          <a:prstGeom prst="rect">
            <a:avLst/>
          </a:prstGeom>
        </p:spPr>
      </p:pic>
      <p:pic>
        <p:nvPicPr>
          <p:cNvPr id="7" name="Graphic 6" descr="Sunglasses">
            <a:extLst>
              <a:ext uri="{FF2B5EF4-FFF2-40B4-BE49-F238E27FC236}">
                <a16:creationId xmlns:a16="http://schemas.microsoft.com/office/drawing/2014/main" id="{B4847059-FB58-D044-983D-6D4EB48D87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5012" y="1302141"/>
            <a:ext cx="914400" cy="914400"/>
          </a:xfrm>
          <a:prstGeom prst="rect">
            <a:avLst/>
          </a:prstGeom>
        </p:spPr>
      </p:pic>
      <p:pic>
        <p:nvPicPr>
          <p:cNvPr id="9" name="Graphic 8" descr="Filter">
            <a:extLst>
              <a:ext uri="{FF2B5EF4-FFF2-40B4-BE49-F238E27FC236}">
                <a16:creationId xmlns:a16="http://schemas.microsoft.com/office/drawing/2014/main" id="{B37E25AE-0A3E-C94A-A5DE-EEA5A93DA1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5012" y="3003287"/>
            <a:ext cx="914400" cy="914400"/>
          </a:xfrm>
          <a:prstGeom prst="rect">
            <a:avLst/>
          </a:prstGeom>
        </p:spPr>
      </p:pic>
      <p:pic>
        <p:nvPicPr>
          <p:cNvPr id="11" name="Graphic 10" descr="Eye">
            <a:extLst>
              <a:ext uri="{FF2B5EF4-FFF2-40B4-BE49-F238E27FC236}">
                <a16:creationId xmlns:a16="http://schemas.microsoft.com/office/drawing/2014/main" id="{79F6E46E-30BC-3049-9354-84AB203C80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5982" y="2783644"/>
            <a:ext cx="914400" cy="914400"/>
          </a:xfrm>
          <a:prstGeom prst="rect">
            <a:avLst/>
          </a:prstGeom>
        </p:spPr>
      </p:pic>
      <p:sp>
        <p:nvSpPr>
          <p:cNvPr id="6" name="Rectangle 5">
            <a:extLst>
              <a:ext uri="{FF2B5EF4-FFF2-40B4-BE49-F238E27FC236}">
                <a16:creationId xmlns:a16="http://schemas.microsoft.com/office/drawing/2014/main" id="{3570BFC1-A09D-45E4-9C71-427857171C2F}"/>
              </a:ext>
            </a:extLst>
          </p:cNvPr>
          <p:cNvSpPr/>
          <p:nvPr/>
        </p:nvSpPr>
        <p:spPr>
          <a:xfrm>
            <a:off x="60426" y="1061121"/>
            <a:ext cx="3788563" cy="3445046"/>
          </a:xfrm>
          <a:prstGeom prst="rect">
            <a:avLst/>
          </a:prstGeom>
        </p:spPr>
        <p:txBody>
          <a:bodyPr wrap="square">
            <a:spAutoFit/>
          </a:bodyPr>
          <a:lstStyle/>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2060"/>
                </a:solidFill>
                <a:effectLst/>
                <a:uLnTx/>
                <a:uFillTx/>
              </a:rPr>
              <a:t>Go to vbaplans.com</a:t>
            </a:r>
          </a:p>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2060"/>
                </a:solidFill>
                <a:effectLst/>
                <a:uLnTx/>
                <a:uFillTx/>
              </a:rPr>
              <a:t>Select “</a:t>
            </a:r>
            <a:r>
              <a:rPr lang="en-US" sz="2000" kern="0" dirty="0">
                <a:solidFill>
                  <a:srgbClr val="002060"/>
                </a:solidFill>
              </a:rPr>
              <a:t>Log In”</a:t>
            </a:r>
          </a:p>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000" kern="0" dirty="0">
                <a:solidFill>
                  <a:srgbClr val="002060"/>
                </a:solidFill>
              </a:rPr>
              <a:t>Select “Member” “Vision”</a:t>
            </a:r>
          </a:p>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2060"/>
                </a:solidFill>
                <a:effectLst/>
                <a:uLnTx/>
                <a:uFillTx/>
              </a:rPr>
              <a:t>Enter the following:</a:t>
            </a:r>
          </a:p>
          <a:p>
            <a:pPr marL="800100" lvl="1" indent="-342900" defTabSz="914400">
              <a:lnSpc>
                <a:spcPct val="90000"/>
              </a:lnSpc>
              <a:spcBef>
                <a:spcPts val="1000"/>
              </a:spcBef>
              <a:buFont typeface="Wingdings" panose="05000000000000000000" pitchFamily="2" charset="2"/>
              <a:buChar char="ü"/>
              <a:defRPr/>
            </a:pPr>
            <a:r>
              <a:rPr kumimoji="0" lang="en-US" sz="1600" b="0" i="0" u="none" strike="noStrike" kern="0" cap="none" spc="0" normalizeH="0" baseline="0" noProof="0" dirty="0">
                <a:ln>
                  <a:noFill/>
                </a:ln>
                <a:solidFill>
                  <a:srgbClr val="002060"/>
                </a:solidFill>
                <a:effectLst/>
                <a:uLnTx/>
                <a:uFillTx/>
              </a:rPr>
              <a:t>Member DOB</a:t>
            </a:r>
          </a:p>
          <a:p>
            <a:pPr marL="800100" lvl="1" indent="-342900" defTabSz="914400">
              <a:lnSpc>
                <a:spcPct val="90000"/>
              </a:lnSpc>
              <a:spcBef>
                <a:spcPts val="1000"/>
              </a:spcBef>
              <a:buFont typeface="Wingdings" panose="05000000000000000000" pitchFamily="2" charset="2"/>
              <a:buChar char="ü"/>
              <a:defRPr/>
            </a:pPr>
            <a:r>
              <a:rPr lang="en-US" sz="1600" kern="0" dirty="0">
                <a:solidFill>
                  <a:srgbClr val="002060"/>
                </a:solidFill>
              </a:rPr>
              <a:t>Member Zip Code</a:t>
            </a:r>
          </a:p>
          <a:p>
            <a:pPr marL="800100" lvl="1" indent="-342900" defTabSz="914400">
              <a:lnSpc>
                <a:spcPct val="90000"/>
              </a:lnSpc>
              <a:spcBef>
                <a:spcPts val="1000"/>
              </a:spcBef>
              <a:buFont typeface="Wingdings" panose="05000000000000000000" pitchFamily="2" charset="2"/>
              <a:buChar char="ü"/>
              <a:defRPr/>
            </a:pPr>
            <a:r>
              <a:rPr kumimoji="0" lang="en-US" sz="1600" b="0" i="0" u="none" strike="noStrike" kern="0" cap="none" spc="0" normalizeH="0" baseline="0" noProof="0" dirty="0">
                <a:ln>
                  <a:noFill/>
                </a:ln>
                <a:solidFill>
                  <a:srgbClr val="002060"/>
                </a:solidFill>
                <a:effectLst/>
                <a:uLnTx/>
                <a:uFillTx/>
              </a:rPr>
              <a:t>Member last four of SS#</a:t>
            </a:r>
          </a:p>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2060"/>
                </a:solidFill>
                <a:effectLst/>
                <a:uLnTx/>
                <a:uFillTx/>
              </a:rPr>
              <a:t>Select “Outside the Network” </a:t>
            </a:r>
          </a:p>
          <a:p>
            <a:pPr marL="342900" marR="0" lvl="0" indent="-342900" defTabSz="91440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000" kern="0" dirty="0">
                <a:solidFill>
                  <a:srgbClr val="002060"/>
                </a:solidFill>
              </a:rPr>
              <a:t>Follow Instructions</a:t>
            </a:r>
            <a:endParaRPr kumimoji="0" lang="en-US" sz="2000" b="0" i="0" u="none" strike="noStrike" kern="0" cap="none" spc="0" normalizeH="0" baseline="0" noProof="0" dirty="0">
              <a:ln>
                <a:noFill/>
              </a:ln>
              <a:solidFill>
                <a:srgbClr val="002060"/>
              </a:solidFill>
              <a:effectLst/>
              <a:uLnTx/>
              <a:uFillTx/>
            </a:endParaRPr>
          </a:p>
        </p:txBody>
      </p:sp>
      <p:pic>
        <p:nvPicPr>
          <p:cNvPr id="8" name="Content Placeholder 7">
            <a:extLst>
              <a:ext uri="{FF2B5EF4-FFF2-40B4-BE49-F238E27FC236}">
                <a16:creationId xmlns:a16="http://schemas.microsoft.com/office/drawing/2014/main" id="{A48508DF-0D51-4A97-8B09-6DF5FFD832EF}"/>
              </a:ext>
            </a:extLst>
          </p:cNvPr>
          <p:cNvPicPr>
            <a:picLocks noGrp="1" noChangeAspect="1"/>
          </p:cNvPicPr>
          <p:nvPr>
            <p:ph sz="quarter" idx="10"/>
          </p:nvPr>
        </p:nvPicPr>
        <p:blipFill>
          <a:blip r:embed="rId11"/>
          <a:stretch>
            <a:fillRect/>
          </a:stretch>
        </p:blipFill>
        <p:spPr>
          <a:xfrm>
            <a:off x="3848989" y="1410426"/>
            <a:ext cx="4932092" cy="2927398"/>
          </a:xfrm>
          <a:prstGeom prst="rect">
            <a:avLst/>
          </a:prstGeom>
        </p:spPr>
      </p:pic>
    </p:spTree>
    <p:extLst>
      <p:ext uri="{BB962C8B-B14F-4D97-AF65-F5344CB8AC3E}">
        <p14:creationId xmlns:p14="http://schemas.microsoft.com/office/powerpoint/2010/main" val="158360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E4A3-5E2A-5C4E-8535-2196022A94A1}"/>
              </a:ext>
            </a:extLst>
          </p:cNvPr>
          <p:cNvSpPr>
            <a:spLocks noGrp="1"/>
          </p:cNvSpPr>
          <p:nvPr>
            <p:ph type="title"/>
          </p:nvPr>
        </p:nvSpPr>
        <p:spPr>
          <a:xfrm>
            <a:off x="1066800" y="437990"/>
            <a:ext cx="6830291" cy="332601"/>
          </a:xfrm>
        </p:spPr>
        <p:txBody>
          <a:bodyPr>
            <a:normAutofit fontScale="90000"/>
          </a:bodyPr>
          <a:lstStyle/>
          <a:p>
            <a:pPr algn="ctr"/>
            <a:r>
              <a:rPr lang="en-US" sz="2700" dirty="0"/>
              <a:t>Value Added Benefits</a:t>
            </a:r>
            <a:br>
              <a:rPr lang="en-US" dirty="0"/>
            </a:br>
            <a:endParaRPr lang="en-US" dirty="0"/>
          </a:p>
        </p:txBody>
      </p:sp>
      <p:pic>
        <p:nvPicPr>
          <p:cNvPr id="8" name="Graphic 7" descr="User network">
            <a:extLst>
              <a:ext uri="{FF2B5EF4-FFF2-40B4-BE49-F238E27FC236}">
                <a16:creationId xmlns:a16="http://schemas.microsoft.com/office/drawing/2014/main" id="{D9320077-6EFE-5F4E-A6D4-BA6A5B962C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6852" y="1668117"/>
            <a:ext cx="457200" cy="457200"/>
          </a:xfrm>
          <a:prstGeom prst="rect">
            <a:avLst/>
          </a:prstGeom>
        </p:spPr>
      </p:pic>
      <p:pic>
        <p:nvPicPr>
          <p:cNvPr id="10" name="Graphic 9" descr="Open book">
            <a:extLst>
              <a:ext uri="{FF2B5EF4-FFF2-40B4-BE49-F238E27FC236}">
                <a16:creationId xmlns:a16="http://schemas.microsoft.com/office/drawing/2014/main" id="{623BED57-3E96-8441-92F2-3A3B78A910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6913" y="2429393"/>
            <a:ext cx="457200" cy="457200"/>
          </a:xfrm>
          <a:prstGeom prst="rect">
            <a:avLst/>
          </a:prstGeom>
        </p:spPr>
      </p:pic>
      <p:pic>
        <p:nvPicPr>
          <p:cNvPr id="12" name="Graphic 11" descr="Upward trend">
            <a:extLst>
              <a:ext uri="{FF2B5EF4-FFF2-40B4-BE49-F238E27FC236}">
                <a16:creationId xmlns:a16="http://schemas.microsoft.com/office/drawing/2014/main" id="{B5FDFFA1-5BEF-7749-984C-08A7E8A1FE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6913" y="3190669"/>
            <a:ext cx="457200" cy="457200"/>
          </a:xfrm>
          <a:prstGeom prst="rect">
            <a:avLst/>
          </a:prstGeom>
        </p:spPr>
      </p:pic>
      <p:pic>
        <p:nvPicPr>
          <p:cNvPr id="14" name="Graphic 13" descr="Eye">
            <a:extLst>
              <a:ext uri="{FF2B5EF4-FFF2-40B4-BE49-F238E27FC236}">
                <a16:creationId xmlns:a16="http://schemas.microsoft.com/office/drawing/2014/main" id="{7A9105E5-03A4-ED48-9BD5-6D0D5A373B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6913" y="3915709"/>
            <a:ext cx="457200" cy="457200"/>
          </a:xfrm>
          <a:prstGeom prst="rect">
            <a:avLst/>
          </a:prstGeom>
        </p:spPr>
      </p:pic>
      <p:graphicFrame>
        <p:nvGraphicFramePr>
          <p:cNvPr id="4" name="Table 3">
            <a:extLst>
              <a:ext uri="{FF2B5EF4-FFF2-40B4-BE49-F238E27FC236}">
                <a16:creationId xmlns:a16="http://schemas.microsoft.com/office/drawing/2014/main" id="{FF4773A2-77A8-2B41-A51A-45AC534254FE}"/>
              </a:ext>
            </a:extLst>
          </p:cNvPr>
          <p:cNvGraphicFramePr>
            <a:graphicFrameLocks noGrp="1"/>
          </p:cNvGraphicFramePr>
          <p:nvPr>
            <p:extLst>
              <p:ext uri="{D42A27DB-BD31-4B8C-83A1-F6EECF244321}">
                <p14:modId xmlns:p14="http://schemas.microsoft.com/office/powerpoint/2010/main" val="4193887046"/>
              </p:ext>
            </p:extLst>
          </p:nvPr>
        </p:nvGraphicFramePr>
        <p:xfrm>
          <a:off x="990280" y="437990"/>
          <a:ext cx="7709966" cy="5806440"/>
        </p:xfrm>
        <a:graphic>
          <a:graphicData uri="http://schemas.openxmlformats.org/drawingml/2006/table">
            <a:tbl>
              <a:tblPr firstRow="1" firstCol="1" bandRow="1">
                <a:tableStyleId>{5C22544A-7EE6-4342-B048-85BDC9FD1C3A}</a:tableStyleId>
              </a:tblPr>
              <a:tblGrid>
                <a:gridCol w="5263535">
                  <a:extLst>
                    <a:ext uri="{9D8B030D-6E8A-4147-A177-3AD203B41FA5}">
                      <a16:colId xmlns:a16="http://schemas.microsoft.com/office/drawing/2014/main" val="363327551"/>
                    </a:ext>
                  </a:extLst>
                </a:gridCol>
                <a:gridCol w="2446431">
                  <a:extLst>
                    <a:ext uri="{9D8B030D-6E8A-4147-A177-3AD203B41FA5}">
                      <a16:colId xmlns:a16="http://schemas.microsoft.com/office/drawing/2014/main" val="3289548519"/>
                    </a:ext>
                  </a:extLst>
                </a:gridCol>
              </a:tblGrid>
              <a:tr h="3670550">
                <a:tc>
                  <a:txBody>
                    <a:bodyPr/>
                    <a:lstStyle/>
                    <a:p>
                      <a:pPr fontAlgn="base"/>
                      <a:r>
                        <a:rPr lang="en-US" sz="1800" b="0" i="0" kern="1200" dirty="0">
                          <a:solidFill>
                            <a:schemeClr val="accent1"/>
                          </a:solidFill>
                          <a:effectLst/>
                          <a:latin typeface="+mn-lt"/>
                          <a:ea typeface="+mn-ea"/>
                          <a:cs typeface="+mn-cs"/>
                        </a:rPr>
                        <a:t>With </a:t>
                      </a:r>
                      <a:r>
                        <a:rPr lang="en-US" sz="1800" b="0" i="0" kern="1200" dirty="0" err="1">
                          <a:solidFill>
                            <a:schemeClr val="accent1"/>
                          </a:solidFill>
                          <a:effectLst/>
                          <a:latin typeface="+mn-lt"/>
                          <a:ea typeface="+mn-ea"/>
                          <a:cs typeface="+mn-cs"/>
                        </a:rPr>
                        <a:t>HearUSA</a:t>
                      </a:r>
                      <a:r>
                        <a:rPr lang="en-US" sz="1800" b="0" i="0" kern="1200" dirty="0">
                          <a:solidFill>
                            <a:schemeClr val="accent1"/>
                          </a:solidFill>
                          <a:effectLst/>
                          <a:latin typeface="+mn-lt"/>
                          <a:ea typeface="+mn-ea"/>
                          <a:cs typeface="+mn-cs"/>
                        </a:rPr>
                        <a:t>, VBA Members save over 40% on premium hearing aids plus a mail-in-rebate after purchase</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Complimentary hearing evaluation and hearing aid fitting by one of our licensed Hearing Care Professionals </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3-year warranty including loss and damage coverage (deductible applies)</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60-day Risk Free Trial – satisfaction guarantee</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1 year supply of batteries</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Ongoing care including three follow up visits during the first year</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Discounts on accessories and professional services </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Bluetooth, wireless, smart phone compatible products available </a:t>
                      </a:r>
                    </a:p>
                    <a:p>
                      <a:pPr marL="742950" lvl="1" indent="-285750" algn="l" fontAlgn="base">
                        <a:buFont typeface="Arial" panose="020B0604020202020204" pitchFamily="34" charset="0"/>
                        <a:buChar char="•"/>
                      </a:pPr>
                      <a:r>
                        <a:rPr lang="en-US" sz="1200" b="0" i="0" kern="1200" dirty="0">
                          <a:solidFill>
                            <a:schemeClr val="tx1"/>
                          </a:solidFill>
                          <a:effectLst/>
                          <a:latin typeface="Proxima Nova Light" panose="02000506030000020004" pitchFamily="50" charset="0"/>
                          <a:ea typeface="+mn-ea"/>
                          <a:cs typeface="+mn-cs"/>
                        </a:rPr>
                        <a:t>Friends and family of VBA Members are eligible to receive discounts</a:t>
                      </a:r>
                    </a:p>
                    <a:p>
                      <a:pPr marL="742950" lvl="1" indent="-285750" algn="l" fontAlgn="base">
                        <a:buFont typeface="Arial" panose="020B0604020202020204" pitchFamily="34" charset="0"/>
                        <a:buChar char="•"/>
                      </a:pPr>
                      <a:r>
                        <a:rPr lang="en-US" sz="1200" b="1" i="0" kern="1200" dirty="0">
                          <a:solidFill>
                            <a:schemeClr val="tx1"/>
                          </a:solidFill>
                          <a:effectLst/>
                          <a:latin typeface="Proxima Nova Light" panose="02000506030000020004" pitchFamily="50" charset="0"/>
                          <a:ea typeface="+mn-ea"/>
                          <a:cs typeface="+mn-cs"/>
                        </a:rPr>
                        <a:t>To receive VBA's exclusive discounts and offers, call 855-203-7979.</a:t>
                      </a:r>
                    </a:p>
                    <a:p>
                      <a:pPr marL="457200" marR="0" lvl="1" indent="0">
                        <a:spcBef>
                          <a:spcPts val="0"/>
                        </a:spcBef>
                        <a:spcAft>
                          <a:spcPts val="0"/>
                        </a:spcAft>
                        <a:buFont typeface="Arial" panose="020B0604020202020204" pitchFamily="34" charset="0"/>
                        <a:buNone/>
                      </a:pPr>
                      <a:endParaRPr lang="en-US" sz="1200" b="0" i="0" dirty="0">
                        <a:solidFill>
                          <a:schemeClr val="tx1"/>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400" b="1" i="0" dirty="0" err="1">
                          <a:solidFill>
                            <a:srgbClr val="2872CE"/>
                          </a:solidFill>
                          <a:effectLst/>
                          <a:latin typeface="Proxima Nova Light" panose="02000506030000020004" pitchFamily="2" charset="0"/>
                          <a:ea typeface="Times New Roman" panose="02020603050405020304" pitchFamily="18" charset="0"/>
                          <a:cs typeface="Times New Roman" panose="02020603050405020304" pitchFamily="18" charset="0"/>
                        </a:rPr>
                        <a:t>Qualsight</a:t>
                      </a:r>
                      <a:r>
                        <a:rPr lang="en-US" sz="1400" b="1" i="0" dirty="0">
                          <a:solidFill>
                            <a:srgbClr val="2872CE"/>
                          </a:solidFill>
                          <a:effectLst/>
                          <a:latin typeface="Proxima Nova Light" panose="02000506030000020004" pitchFamily="2" charset="0"/>
                          <a:ea typeface="Times New Roman" panose="02020603050405020304" pitchFamily="18" charset="0"/>
                          <a:cs typeface="Times New Roman" panose="02020603050405020304" pitchFamily="18" charset="0"/>
                        </a:rPr>
                        <a:t>/TLC LASIK Services</a:t>
                      </a:r>
                    </a:p>
                    <a:p>
                      <a:pPr marL="628650" marR="0" lvl="1" indent="-171450">
                        <a:spcBef>
                          <a:spcPts val="0"/>
                        </a:spcBef>
                        <a:spcAft>
                          <a:spcPts val="0"/>
                        </a:spcAft>
                        <a:buFont typeface="Arial" panose="020B0604020202020204" pitchFamily="34" charset="0"/>
                        <a:buChar char="•"/>
                      </a:pPr>
                      <a:r>
                        <a:rPr lang="en-US" sz="1200" b="0" i="0" dirty="0">
                          <a:solidFill>
                            <a:schemeClr val="tx1"/>
                          </a:solidFill>
                          <a:effectLst/>
                          <a:latin typeface="Proxima Nova Light" panose="02000506030000020004" pitchFamily="2" charset="0"/>
                          <a:ea typeface="Times New Roman" panose="02020603050405020304" pitchFamily="18" charset="0"/>
                          <a:cs typeface="Times New Roman" panose="02020603050405020304" pitchFamily="18" charset="0"/>
                        </a:rPr>
                        <a:t>VBA members save up to 35% off the national average prices of LASIK nationwide</a:t>
                      </a:r>
                    </a:p>
                    <a:p>
                      <a:pPr marL="285750" marR="0" lvl="0" indent="-285750">
                        <a:spcBef>
                          <a:spcPts val="0"/>
                        </a:spcBef>
                        <a:spcAft>
                          <a:spcPts val="0"/>
                        </a:spcAft>
                        <a:buFont typeface="Arial" panose="020B0604020202020204" pitchFamily="34" charset="0"/>
                        <a:buChar char="•"/>
                      </a:pPr>
                      <a:endParaRPr lang="en-US" sz="14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endParaRPr lang="en-US" sz="16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sz="16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endParaRPr lang="en-US" sz="9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endParaRPr lang="en-US" sz="9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endParaRPr lang="en-US" sz="9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2492708098"/>
                  </a:ext>
                </a:extLst>
              </a:tr>
              <a:tr h="110019">
                <a:tc>
                  <a:txBody>
                    <a:bodyPr/>
                    <a:lstStyle/>
                    <a:p>
                      <a:pPr marL="0" marR="0" lvl="0" indent="0">
                        <a:spcBef>
                          <a:spcPts val="0"/>
                        </a:spcBef>
                        <a:spcAft>
                          <a:spcPts val="0"/>
                        </a:spcAft>
                        <a:buFont typeface="Symbol" pitchFamily="2" charset="2"/>
                        <a:buNone/>
                      </a:pPr>
                      <a:endParaRPr lang="en-US" sz="900" b="0" i="0" strike="noStrike"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r>
                        <a:rPr lang="en-US" sz="900" dirty="0">
                          <a:solidFill>
                            <a:schemeClr val="accent6"/>
                          </a:solidFill>
                          <a:effectLst/>
                        </a:rPr>
                        <a:t> </a:t>
                      </a: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895289975"/>
                  </a:ext>
                </a:extLst>
              </a:tr>
              <a:tr h="110019">
                <a:tc>
                  <a:txBody>
                    <a:bodyPr/>
                    <a:lstStyle/>
                    <a:p>
                      <a:pPr marL="0" marR="0">
                        <a:spcBef>
                          <a:spcPts val="0"/>
                        </a:spcBef>
                        <a:spcAft>
                          <a:spcPts val="0"/>
                        </a:spcAft>
                      </a:pPr>
                      <a:endParaRPr lang="en-US" sz="900" b="0" i="0" strike="noStrike"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r>
                        <a:rPr lang="en-US" sz="900" dirty="0">
                          <a:solidFill>
                            <a:schemeClr val="accent6"/>
                          </a:solidFill>
                          <a:effectLst/>
                        </a:rPr>
                        <a:t> </a:t>
                      </a: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715612255"/>
                  </a:ext>
                </a:extLst>
              </a:tr>
              <a:tr h="122243">
                <a:tc>
                  <a:txBody>
                    <a:bodyPr/>
                    <a:lstStyle/>
                    <a:p>
                      <a:pPr marL="0" marR="0">
                        <a:spcBef>
                          <a:spcPts val="0"/>
                        </a:spcBef>
                        <a:spcAft>
                          <a:spcPts val="0"/>
                        </a:spcAft>
                      </a:pPr>
                      <a:endParaRPr lang="en-US" sz="1000" b="0" i="0" strike="noStrike"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r>
                        <a:rPr lang="en-US" sz="900" dirty="0">
                          <a:solidFill>
                            <a:schemeClr val="accent6"/>
                          </a:solidFill>
                          <a:effectLst/>
                        </a:rPr>
                        <a:t> </a:t>
                      </a: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2987463927"/>
                  </a:ext>
                </a:extLst>
              </a:tr>
              <a:tr h="0">
                <a:tc>
                  <a:txBody>
                    <a:bodyPr/>
                    <a:lstStyle/>
                    <a:p>
                      <a:pPr marL="0" marR="0">
                        <a:spcBef>
                          <a:spcPts val="0"/>
                        </a:spcBef>
                        <a:spcAft>
                          <a:spcPts val="0"/>
                        </a:spcAft>
                      </a:pPr>
                      <a:endParaRPr lang="en-US" sz="1000" b="0" i="0" dirty="0">
                        <a:solidFill>
                          <a:schemeClr val="accent6"/>
                        </a:solidFill>
                        <a:effectLst/>
                        <a:highlight>
                          <a:srgbClr val="FFFF00"/>
                        </a:highligh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r>
                        <a:rPr lang="en-US" sz="900" dirty="0">
                          <a:solidFill>
                            <a:schemeClr val="accent6"/>
                          </a:solidFill>
                          <a:effectLst/>
                        </a:rPr>
                        <a:t> </a:t>
                      </a: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1901489784"/>
                  </a:ext>
                </a:extLst>
              </a:tr>
              <a:tr h="122243">
                <a:tc>
                  <a:txBody>
                    <a:bodyPr/>
                    <a:lstStyle/>
                    <a:p>
                      <a:pPr marL="0" marR="0">
                        <a:spcBef>
                          <a:spcPts val="0"/>
                        </a:spcBef>
                        <a:spcAft>
                          <a:spcPts val="0"/>
                        </a:spcAft>
                      </a:pPr>
                      <a:endParaRPr lang="en-US" sz="1000" b="0" i="0" dirty="0">
                        <a:solidFill>
                          <a:schemeClr val="accent6"/>
                        </a:solidFill>
                        <a:effectLst/>
                        <a:latin typeface="Proxima Nova Light" panose="02000506030000020004" pitchFamily="2" charset="0"/>
                        <a:ea typeface="Times New Roman" panose="02020603050405020304" pitchFamily="18" charset="0"/>
                        <a:cs typeface="Times New Roman" panose="02020603050405020304" pitchFamily="18" charset="0"/>
                      </a:endParaRPr>
                    </a:p>
                  </a:txBody>
                  <a:tcPr marL="66510" marR="66510" marT="0" marB="0">
                    <a:noFill/>
                  </a:tcPr>
                </a:tc>
                <a:tc>
                  <a:txBody>
                    <a:bodyPr/>
                    <a:lstStyle/>
                    <a:p>
                      <a:pPr marL="0" marR="0">
                        <a:spcBef>
                          <a:spcPts val="0"/>
                        </a:spcBef>
                        <a:spcAft>
                          <a:spcPts val="0"/>
                        </a:spcAft>
                      </a:pPr>
                      <a:r>
                        <a:rPr lang="en-US" sz="900" dirty="0">
                          <a:solidFill>
                            <a:schemeClr val="accent6"/>
                          </a:solidFill>
                          <a:effectLst/>
                        </a:rPr>
                        <a:t> </a:t>
                      </a:r>
                      <a:endParaRPr lang="en-US" sz="1000" dirty="0">
                        <a:solidFill>
                          <a:schemeClr val="accent6"/>
                        </a:solidFill>
                        <a:effectLst/>
                        <a:latin typeface="Courier" pitchFamily="2" charset="0"/>
                        <a:ea typeface="Times New Roman" panose="02020603050405020304" pitchFamily="18" charset="0"/>
                        <a:cs typeface="Times New Roman" panose="02020603050405020304" pitchFamily="18" charset="0"/>
                      </a:endParaRPr>
                    </a:p>
                  </a:txBody>
                  <a:tcPr marL="66510" marR="66510" marT="0" marB="0">
                    <a:noFill/>
                  </a:tcPr>
                </a:tc>
                <a:extLst>
                  <a:ext uri="{0D108BD9-81ED-4DB2-BD59-A6C34878D82A}">
                    <a16:rowId xmlns:a16="http://schemas.microsoft.com/office/drawing/2014/main" val="3781160315"/>
                  </a:ext>
                </a:extLst>
              </a:tr>
            </a:tbl>
          </a:graphicData>
        </a:graphic>
      </p:graphicFrame>
    </p:spTree>
    <p:extLst>
      <p:ext uri="{BB962C8B-B14F-4D97-AF65-F5344CB8AC3E}">
        <p14:creationId xmlns:p14="http://schemas.microsoft.com/office/powerpoint/2010/main" val="424411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15206</TotalTime>
  <Words>438</Words>
  <Application>Microsoft Office PowerPoint</Application>
  <PresentationFormat>On-screen Show (16:9)</PresentationFormat>
  <Paragraphs>131</Paragraphs>
  <Slides>11</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vt:i4>
      </vt:variant>
    </vt:vector>
  </HeadingPairs>
  <TitlesOfParts>
    <vt:vector size="25" baseType="lpstr">
      <vt:lpstr>Arial</vt:lpstr>
      <vt:lpstr>Calibri</vt:lpstr>
      <vt:lpstr>Courier</vt:lpstr>
      <vt:lpstr>Proxima Nova</vt:lpstr>
      <vt:lpstr>Proxima Nova Light</vt:lpstr>
      <vt:lpstr>Proxima Nova Regular</vt:lpstr>
      <vt:lpstr>Proxima Nova Semibold</vt:lpstr>
      <vt:lpstr>Symbol</vt:lpstr>
      <vt:lpstr>Times New Roman</vt:lpstr>
      <vt:lpstr>Wingdings</vt:lpstr>
      <vt:lpstr>Office Theme</vt:lpstr>
      <vt:lpstr>3_Custom Design</vt:lpstr>
      <vt:lpstr>4_Custom Design</vt:lpstr>
      <vt:lpstr>2_Office Theme</vt:lpstr>
      <vt:lpstr>PowerPoint Presentation</vt:lpstr>
      <vt:lpstr>Oxford SD </vt:lpstr>
      <vt:lpstr>VBA Vision makes using your   benefits easy </vt:lpstr>
      <vt:lpstr>Benefit Overview</vt:lpstr>
      <vt:lpstr>Benefits Explained – Base Plan #7430</vt:lpstr>
      <vt:lpstr>Benefits Explained – Buy-Up Plan #7431</vt:lpstr>
      <vt:lpstr>PowerPoint Presentation</vt:lpstr>
      <vt:lpstr>Out-of-Network Reimbursement </vt:lpstr>
      <vt:lpstr>Value Added Benefits </vt:lpstr>
      <vt:lpstr>Contact VBA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Creative-3</dc:creator>
  <cp:lastModifiedBy>Chris Cramp</cp:lastModifiedBy>
  <cp:revision>620</cp:revision>
  <cp:lastPrinted>2018-06-21T20:34:10Z</cp:lastPrinted>
  <dcterms:created xsi:type="dcterms:W3CDTF">2016-06-27T16:33:53Z</dcterms:created>
  <dcterms:modified xsi:type="dcterms:W3CDTF">2023-08-22T12:25:58Z</dcterms:modified>
</cp:coreProperties>
</file>